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8" autoAdjust="0"/>
    <p:restoredTop sz="94579" autoAdjust="0"/>
  </p:normalViewPr>
  <p:slideViewPr>
    <p:cSldViewPr>
      <p:cViewPr>
        <p:scale>
          <a:sx n="110" d="100"/>
          <a:sy n="110" d="100"/>
        </p:scale>
        <p:origin x="-10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186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73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44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1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63888" y="143722"/>
            <a:ext cx="5266928" cy="9543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662"/>
            <a:ext cx="9144000" cy="486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6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17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39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42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09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0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22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22485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0679-9827-4807-A19C-428D6F1FBB16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azeta.bsu.b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136904" cy="2378938"/>
          </a:xfrm>
        </p:spPr>
        <p:txBody>
          <a:bodyPr>
            <a:noAutofit/>
          </a:bodyPr>
          <a:lstStyle/>
          <a:p>
            <a:r>
              <a:rPr lang="ru-RU" sz="5400" b="1" dirty="0"/>
              <a:t>Газета БДУ “</a:t>
            </a:r>
            <a:r>
              <a:rPr lang="ru-RU" sz="5400" b="1" dirty="0" err="1"/>
              <a:t>Універсітэт</a:t>
            </a:r>
            <a:r>
              <a:rPr lang="ru-RU" sz="5400" b="1" dirty="0"/>
              <a:t>”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6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Галоўны</a:t>
            </a:r>
            <a:r>
              <a:rPr lang="ru-RU" dirty="0" smtClean="0"/>
              <a:t/>
            </a:r>
            <a:r>
              <a:rPr lang="ru-RU" dirty="0" err="1" smtClean="0"/>
              <a:t>рэдактар</a:t>
            </a:r>
            <a:r>
              <a:rPr lang="ru-RU" dirty="0" smtClean="0"/>
              <a:t/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Шафалов</a:t>
            </a:r>
            <a:r>
              <a:rPr lang="ru-RU" dirty="0" err="1"/>
              <a:t>і</a:t>
            </a:r>
            <a:r>
              <a:rPr lang="ru-RU" dirty="0" err="1" smtClean="0"/>
              <a:t>ч</a:t>
            </a:r>
            <a:r>
              <a:rPr lang="ru-RU" dirty="0" smtClean="0"/>
              <a:t/>
            </a:r>
            <a:r>
              <a:rPr lang="ru-RU" dirty="0" err="1"/>
              <a:t>С</a:t>
            </a:r>
            <a:r>
              <a:rPr lang="ru-RU" dirty="0" err="1" smtClean="0"/>
              <a:t>яргей</a:t>
            </a:r>
            <a:r>
              <a:rPr lang="ru-RU" dirty="0" smtClean="0"/>
              <a:t/>
            </a:r>
            <a:r>
              <a:rPr lang="ru-RU" dirty="0" err="1" smtClean="0"/>
              <a:t>Сяргеев</a:t>
            </a:r>
            <a:r>
              <a:rPr lang="en-US" dirty="0" smtClean="0"/>
              <a:t>i</a:t>
            </a:r>
            <a:r>
              <a:rPr lang="ru-RU" dirty="0" smtClean="0"/>
              <a:t>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14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e-BY" sz="2400" b="1" dirty="0"/>
              <a:t>У цяперашні час газета “Універсітэт” з’яўляецца сутнасцю аддзела ўнутрыуніверсітэцкіх камунікацый Медыяцэнтра БДУ. </a:t>
            </a:r>
            <a:r>
              <a:rPr lang="be-BY" sz="2400" dirty="0"/>
              <a:t>У штаце аддзела 4,5 стаўкі. Тыраж газеты складае 1500 экзэмпляраў. Яна выдаецца 2 разы ў </a:t>
            </a:r>
            <a:r>
              <a:rPr lang="be-BY" sz="2400" dirty="0" smtClean="0"/>
              <a:t>месяц на беларускай мове.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24944"/>
            <a:ext cx="4968552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2852936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dirty="0"/>
              <a:t>У год </a:t>
            </a:r>
            <a:r>
              <a:rPr lang="be-BY" sz="2400" dirty="0" smtClean="0"/>
              <a:t>выходзіць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20 </a:t>
            </a:r>
            <a:r>
              <a:rPr lang="be-BY" sz="2400" dirty="0"/>
              <a:t>нумароў газеты "Універсітэт»,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2 </a:t>
            </a:r>
            <a:r>
              <a:rPr lang="be-BY" sz="2400" dirty="0"/>
              <a:t>спецвыпуска для абітурыентаў,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2-3 </a:t>
            </a:r>
            <a:r>
              <a:rPr lang="be-BY" sz="2400" dirty="0"/>
              <a:t>тэматычных спецвыпуска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і </a:t>
            </a:r>
            <a:r>
              <a:rPr lang="be-BY" sz="2400" dirty="0"/>
              <a:t>дадатковыя ўкладышы. Агульны наклад – </a:t>
            </a:r>
            <a:r>
              <a:rPr lang="be-BY" sz="2400" dirty="0" smtClean="0"/>
              <a:t>35 </a:t>
            </a:r>
            <a:r>
              <a:rPr lang="be-BY" sz="2400" dirty="0"/>
              <a:t>тысяч асобнікаў.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584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875596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b="1" dirty="0"/>
              <a:t>Пры газеце дзейнічае грамадская студэнцкая рэдакцыя “Універсітэта” </a:t>
            </a:r>
            <a:r>
              <a:rPr lang="be-BY" sz="2400" dirty="0"/>
              <a:t>ў асноўным з ліку студэнтаў факультэта журналістыкі БДУ (5-6 чалавек). Акрамя таго, наладжаны цесныя сувязі з малатыражнымі газетамі </a:t>
            </a:r>
            <a:r>
              <a:rPr lang="be-BY" sz="2400" dirty="0" smtClean="0"/>
              <a:t>і кафедрамі іншых </a:t>
            </a:r>
            <a:r>
              <a:rPr lang="be-BY" sz="2400" dirty="0"/>
              <a:t>факультэтаў.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208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4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2798762"/>
            <a:ext cx="49719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e-BY" sz="2400" dirty="0" smtClean="0"/>
              <a:t>У </a:t>
            </a:r>
            <a:r>
              <a:rPr lang="be-BY" sz="2400" dirty="0"/>
              <a:t>рэдакцыі бываюць па абмене вопытам і калегі з друкаваных выданняў іншых ВНУ краіны (БНТУ, БДУІР, БДПУ ім. М.Танка, </a:t>
            </a:r>
            <a:r>
              <a:rPr lang="be-BY" sz="2400" dirty="0" smtClean="0"/>
              <a:t>Гродзен-скага </a:t>
            </a:r>
            <a:r>
              <a:rPr lang="be-BY" sz="2400" dirty="0"/>
              <a:t>і Віцебскага універсітэтаў). Асабліва цесныя партнёрскія </a:t>
            </a:r>
            <a:r>
              <a:rPr lang="be-BY" sz="2400" dirty="0" smtClean="0"/>
              <a:t>адно-сіны </a:t>
            </a:r>
            <a:r>
              <a:rPr lang="be-BY" sz="2400" dirty="0"/>
              <a:t>ў нас склаліся з </a:t>
            </a:r>
            <a:r>
              <a:rPr lang="be-BY" sz="2400" dirty="0" smtClean="0"/>
              <a:t>рэдкалегіяй </a:t>
            </a:r>
            <a:r>
              <a:rPr lang="be-BY" sz="2400" dirty="0"/>
              <a:t>"Беларус. МТЗ-обозрение" і “</a:t>
            </a:r>
            <a:r>
              <a:rPr lang="be-BY" sz="2400" dirty="0" smtClean="0"/>
              <a:t>Настаў-ніцкай </a:t>
            </a:r>
            <a:r>
              <a:rPr lang="be-BY" sz="2400" dirty="0"/>
              <a:t>газетай</a:t>
            </a:r>
            <a:r>
              <a:rPr lang="be-BY" sz="2400" dirty="0" smtClean="0"/>
              <a:t>”.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68760"/>
            <a:ext cx="9007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На базе рэдакцыі "Універсітэта" штогод праходзяць стажыроўку больш за 20 студэнтаў журфака</a:t>
            </a:r>
            <a:r>
              <a:rPr lang="be-BY" sz="2400" b="1" dirty="0" smtClean="0"/>
              <a:t>. </a:t>
            </a:r>
            <a:r>
              <a:rPr lang="be-BY" sz="2400" dirty="0"/>
              <a:t>Сюды прыязджаюць з экскурсіямі вучні мінскіх школ і цэнтраў дадатковай адукацыі навучэнцаў, якія займаюцца ў гуртках журналісцкага майстэрства.</a:t>
            </a:r>
            <a:r>
              <a:rPr lang="be-BY" sz="2400" dirty="0" smtClean="0"/>
              <a:t/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49"/>
          <a:stretch>
            <a:fillRect/>
          </a:stretch>
        </p:blipFill>
        <p:spPr>
          <a:xfrm>
            <a:off x="5" y="3089857"/>
            <a:ext cx="4044114" cy="2803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4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412776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e-BY" sz="2400" b="1" dirty="0"/>
              <a:t>Тэматыка: асвятленне ўсіх аспектаў жыцця </a:t>
            </a:r>
            <a:r>
              <a:rPr lang="be-BY" sz="2400" b="1" dirty="0" smtClean="0"/>
              <a:t>ўніверсітэта </a:t>
            </a:r>
            <a:r>
              <a:rPr lang="be-BY" sz="2400" dirty="0"/>
              <a:t>(вучэбны працэс, навука, інфармацыйныя тэхналогіі, вытворчая дзейнасць, выхаваўчая праца, культура і спорт). </a:t>
            </a:r>
            <a:endParaRPr lang="en-US" sz="2400" dirty="0" smtClean="0"/>
          </a:p>
          <a:p>
            <a:pPr lvl="0" algn="just"/>
            <a:r>
              <a:rPr lang="be-BY" sz="2400" b="1" dirty="0" smtClean="0"/>
              <a:t>Асаблівая </a:t>
            </a:r>
            <a:r>
              <a:rPr lang="be-BY" sz="2400" b="1" dirty="0"/>
              <a:t>ўвага надаецца інтарэсам студэнцтва </a:t>
            </a:r>
            <a:r>
              <a:rPr lang="be-BY" sz="2400" dirty="0" smtClean="0"/>
              <a:t>(вучоба, </a:t>
            </a:r>
            <a:r>
              <a:rPr lang="be-BY" sz="2400" dirty="0"/>
              <a:t>творчасць, грамадская дзейнасць, самастойная праца, </a:t>
            </a:r>
            <a:r>
              <a:rPr lang="be-BY" sz="2400" dirty="0" smtClean="0"/>
              <a:t>моладзевыя ініцыятывы, акцыі, інтэлектуальныя </a:t>
            </a:r>
            <a:r>
              <a:rPr lang="be-BY" sz="2400" dirty="0"/>
              <a:t>конкурсы</a:t>
            </a:r>
            <a:r>
              <a:rPr lang="be-BY" sz="2400" dirty="0" smtClean="0"/>
              <a:t>,), </a:t>
            </a:r>
            <a:r>
              <a:rPr lang="be-BY" sz="2400" dirty="0"/>
              <a:t>а таксама </a:t>
            </a:r>
            <a:r>
              <a:rPr lang="be-BY" sz="2400" b="1" dirty="0"/>
              <a:t>заслужаным </a:t>
            </a:r>
            <a:r>
              <a:rPr lang="be-BY" sz="2400" b="1" dirty="0" smtClean="0"/>
              <a:t> і </a:t>
            </a:r>
            <a:r>
              <a:rPr lang="be-BY" sz="2400" b="1" dirty="0" smtClean="0"/>
              <a:t>неардынарным </a:t>
            </a:r>
            <a:r>
              <a:rPr lang="be-BY" sz="2400" b="1" dirty="0"/>
              <a:t>асобам з ліку супрацоўнікаў </a:t>
            </a:r>
            <a:r>
              <a:rPr lang="be-BY" sz="2400" b="1" dirty="0" smtClean="0"/>
              <a:t>універсітэта.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" y="1340768"/>
            <a:ext cx="3455481" cy="4905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12776"/>
            <a:ext cx="51125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e-BY" sz="2400" b="1" dirty="0"/>
              <a:t>З 2007 г. газету “Універсітэт” узначальвае Шафаловіч Сяргей Сяргеевіч</a:t>
            </a:r>
            <a:r>
              <a:rPr lang="be-BY" sz="2400" dirty="0"/>
              <a:t>, які з’яўляецца начальнікам аддзела ўнутрыуніверсітэцкіх </a:t>
            </a:r>
            <a:r>
              <a:rPr lang="be-BY" sz="2400" dirty="0" smtClean="0"/>
              <a:t>каму-нікацый </a:t>
            </a:r>
            <a:r>
              <a:rPr lang="be-BY" sz="2400" dirty="0"/>
              <a:t>Медыяцэнтра БДУ. </a:t>
            </a:r>
            <a:endParaRPr lang="be-BY" sz="2400" dirty="0" smtClean="0"/>
          </a:p>
          <a:p>
            <a:pPr lvl="0" algn="just"/>
            <a:r>
              <a:rPr lang="be-BY" sz="2400" dirty="0" smtClean="0"/>
              <a:t>Адначасова </a:t>
            </a:r>
            <a:r>
              <a:rPr lang="be-BY" sz="2400" dirty="0"/>
              <a:t>ён працуе выкладчыкам на кафедры перыядычнага друку Інстытута журналістыкі</a:t>
            </a:r>
            <a:r>
              <a:rPr lang="be-BY" sz="2400" dirty="0" smtClean="0"/>
              <a:t>.</a:t>
            </a:r>
          </a:p>
          <a:p>
            <a:pPr lvl="0" algn="just"/>
            <a:r>
              <a:rPr lang="be-BY" sz="2400" dirty="0" smtClean="0"/>
              <a:t>Узнагароджаны </a:t>
            </a:r>
            <a:r>
              <a:rPr lang="be-BY" sz="2400" dirty="0"/>
              <a:t>ганаровай граматай БДУ і ганаровай граматай </a:t>
            </a:r>
            <a:r>
              <a:rPr lang="be-BY" sz="2400" dirty="0" smtClean="0"/>
              <a:t>Беларус-кага </a:t>
            </a:r>
            <a:r>
              <a:rPr lang="be-BY" sz="2400" dirty="0"/>
              <a:t>саюза журналістаў за асабісты ўнёсак у развіццё беларускай журналістыкі.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1340768"/>
            <a:ext cx="3266581" cy="4897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96973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e-BY" sz="2400" b="1" dirty="0"/>
              <a:t>У канцы 2014 года рэдакцыя адсвяткавала 85-годдзе газеты “Універсітэт”. </a:t>
            </a:r>
            <a:r>
              <a:rPr lang="be-BY" sz="2400" dirty="0"/>
              <a:t>З гэтай нагоды быў падрыхтаваны змястоўны спецвыпуск газеты, дзе ўпершыню былі </a:t>
            </a:r>
            <a:r>
              <a:rPr lang="be-BY" sz="2400" dirty="0" smtClean="0"/>
              <a:t>выка-рыстаны </a:t>
            </a:r>
            <a:r>
              <a:rPr lang="be-BY" sz="2400" dirty="0"/>
              <a:t>шмат малавядомых </a:t>
            </a:r>
            <a:r>
              <a:rPr lang="be-BY" sz="2400" dirty="0" smtClean="0"/>
              <a:t>гіста-рычных </a:t>
            </a:r>
            <a:r>
              <a:rPr lang="be-BY" sz="2400" dirty="0"/>
              <a:t>фактаў і дадзена належная павага многім выбітным асобам. Рэдакцыя атрымала шмат ухвальных водгукаў ад чытачоў і была ўшанавана кіраўніцтвам БДУ </a:t>
            </a:r>
            <a:r>
              <a:rPr lang="be-BY" sz="2400" dirty="0" smtClean="0"/>
              <a:t>і Міністэрствам </a:t>
            </a:r>
            <a:r>
              <a:rPr lang="be-BY" sz="2400" dirty="0"/>
              <a:t>інфармацыі Беларусі.</a:t>
            </a:r>
            <a:endParaRPr lang="ru-RU" sz="2400" dirty="0"/>
          </a:p>
        </p:txBody>
      </p:sp>
      <p:pic>
        <p:nvPicPr>
          <p:cNvPr id="6" name="Рисунок 5" descr="_DSC8522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298495" cy="457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4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8478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4800" b="1" dirty="0" smtClean="0">
                <a:solidFill>
                  <a:schemeClr val="accent1">
                    <a:lumMod val="75000"/>
                  </a:schemeClr>
                </a:solidFill>
              </a:rPr>
              <a:t>Дзякуй за </a:t>
            </a:r>
            <a:r>
              <a:rPr lang="be-BY" sz="4800" b="1" dirty="0">
                <a:solidFill>
                  <a:schemeClr val="accent1">
                    <a:lumMod val="75000"/>
                  </a:schemeClr>
                </a:solidFill>
              </a:rPr>
              <a:t>ў</a:t>
            </a:r>
            <a:r>
              <a:rPr lang="be-BY" sz="4800" b="1" dirty="0" smtClean="0">
                <a:solidFill>
                  <a:schemeClr val="accent1">
                    <a:lumMod val="75000"/>
                  </a:schemeClr>
                </a:solidFill>
              </a:rPr>
              <a:t>вагу!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99" y="2420888"/>
            <a:ext cx="5508613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4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2348880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 smtClean="0"/>
              <a:t>Першапачаткова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яна </a:t>
            </a:r>
            <a:r>
              <a:rPr lang="be-BY" sz="2400" dirty="0"/>
              <a:t>называлася </a:t>
            </a:r>
            <a:r>
              <a:rPr lang="ru-RU" sz="2400" dirty="0"/>
              <a:t>“</a:t>
            </a:r>
            <a:r>
              <a:rPr lang="ru-RU" sz="2400" dirty="0" err="1"/>
              <a:t>Ленінскім</a:t>
            </a:r>
            <a:r>
              <a:rPr lang="ru-RU" sz="2400" dirty="0"/>
              <a:t> шляхам”. 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Пазней </a:t>
            </a:r>
            <a:r>
              <a:rPr lang="be-BY" sz="2400" dirty="0"/>
              <a:t>мела назву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“</a:t>
            </a:r>
            <a:r>
              <a:rPr lang="be-BY" sz="2400" dirty="0"/>
              <a:t>За пралетарскія кадры”,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“</a:t>
            </a:r>
            <a:r>
              <a:rPr lang="be-BY" sz="2400" dirty="0"/>
              <a:t>За ленінскія кадры”,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а </a:t>
            </a:r>
            <a:r>
              <a:rPr lang="be-BY" sz="2400" dirty="0"/>
              <a:t>з</a:t>
            </a:r>
            <a:r>
              <a:rPr lang="ru-RU" sz="2400" dirty="0"/>
              <a:t> 1955 г. да 2006 г. – “</a:t>
            </a:r>
            <a:r>
              <a:rPr lang="ru-RU" sz="2400" dirty="0" err="1"/>
              <a:t>Беларускі</a:t>
            </a:r>
            <a:r>
              <a:rPr lang="ru-RU" sz="2400" dirty="0"/>
              <a:t/>
            </a:r>
            <a:r>
              <a:rPr lang="ru-RU" sz="2400" dirty="0" err="1"/>
              <a:t>універсітэт</a:t>
            </a:r>
            <a:r>
              <a:rPr lang="ru-RU" sz="2400" dirty="0"/>
              <a:t>”.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З </a:t>
            </a:r>
            <a:r>
              <a:rPr lang="ru-RU" sz="2400" dirty="0" err="1"/>
              <a:t>верасня</a:t>
            </a:r>
            <a:r>
              <a:rPr lang="ru-RU" sz="2400" dirty="0"/>
              <a:t> 2006 г. </a:t>
            </a:r>
            <a:r>
              <a:rPr lang="ru-RU" sz="2400" dirty="0" err="1"/>
              <a:t>існуе</a:t>
            </a:r>
            <a:r>
              <a:rPr lang="ru-RU" sz="2400" dirty="0"/>
              <a:t> як “</a:t>
            </a:r>
            <a:r>
              <a:rPr lang="ru-RU" sz="2400" dirty="0" err="1"/>
              <a:t>Універсітэт</a:t>
            </a:r>
            <a:r>
              <a:rPr lang="ru-RU" sz="2400" dirty="0"/>
              <a:t>”. 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5076056" cy="38066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41277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Газета БДУ “</a:t>
            </a:r>
            <a:r>
              <a:rPr lang="ru-RU" sz="2400" b="1" dirty="0" err="1"/>
              <a:t>Універсітэт</a:t>
            </a:r>
            <a:r>
              <a:rPr lang="ru-RU" sz="2400" b="1" dirty="0"/>
              <a:t>” – </a:t>
            </a:r>
            <a:r>
              <a:rPr lang="ru-RU" sz="2400" b="1" dirty="0" err="1"/>
              <a:t>адно</a:t>
            </a:r>
            <a:r>
              <a:rPr lang="ru-RU" sz="2400" b="1" dirty="0"/>
              <a:t> з </a:t>
            </a:r>
            <a:r>
              <a:rPr lang="ru-RU" sz="2400" b="1" dirty="0" err="1"/>
              <a:t>найстарэйшых</a:t>
            </a:r>
            <a:r>
              <a:rPr lang="ru-RU" sz="2400" b="1" dirty="0"/>
              <a:t/>
            </a:r>
            <a:r>
              <a:rPr lang="ru-RU" sz="2400" b="1" dirty="0" err="1"/>
              <a:t>перыядычных</a:t>
            </a:r>
            <a:r>
              <a:rPr lang="ru-RU" sz="2400" b="1" dirty="0"/>
              <a:t/>
            </a:r>
            <a:r>
              <a:rPr lang="ru-RU" sz="2400" b="1" dirty="0" err="1"/>
              <a:t>выданняў</a:t>
            </a:r>
            <a:r>
              <a:rPr lang="ru-RU" sz="2400" b="1" dirty="0"/>
              <a:t/>
            </a:r>
            <a:r>
              <a:rPr lang="ru-RU" sz="2400" b="1" dirty="0" err="1"/>
              <a:t>Беларусі</a:t>
            </a:r>
            <a:r>
              <a:rPr lang="ru-RU" sz="2400" b="1" dirty="0"/>
              <a:t>. </a:t>
            </a:r>
            <a:r>
              <a:rPr lang="ru-RU" sz="2400" b="1" dirty="0" err="1"/>
              <a:t>Яе</a:t>
            </a:r>
            <a:r>
              <a:rPr lang="ru-RU" sz="2400" b="1" dirty="0"/>
              <a:t/>
            </a:r>
            <a:r>
              <a:rPr lang="ru-RU" sz="2400" b="1" dirty="0" err="1"/>
              <a:t>першы</a:t>
            </a:r>
            <a:r>
              <a:rPr lang="ru-RU" sz="2400" b="1" dirty="0"/>
              <a:t/>
            </a:r>
            <a:r>
              <a:rPr lang="ru-RU" sz="2400" b="1" dirty="0" err="1"/>
              <a:t>нумар</a:t>
            </a:r>
            <a:r>
              <a:rPr lang="ru-RU" sz="2400" b="1" dirty="0"/>
              <a:t/>
            </a:r>
            <a:r>
              <a:rPr lang="ru-RU" sz="2400" b="1" dirty="0" err="1"/>
              <a:t>убачы</a:t>
            </a:r>
            <a:r>
              <a:rPr lang="be-BY" sz="2400" b="1" dirty="0"/>
              <a:t>ў свет яшчэ ў 1929 г.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933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412776"/>
            <a:ext cx="504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Газета выступала платформай для дыскусій вядомых навукоўцаў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e-BY" sz="2400" b="1" dirty="0" smtClean="0"/>
              <a:t>і</a:t>
            </a:r>
            <a:r>
              <a:rPr lang="en-US" sz="2400" dirty="0"/>
              <a:t/>
            </a:r>
            <a:r>
              <a:rPr lang="be-BY" sz="2400" b="1" dirty="0" smtClean="0"/>
              <a:t>педагогаў</a:t>
            </a:r>
            <a:r>
              <a:rPr lang="be-BY" sz="2400" dirty="0" smtClean="0"/>
              <a:t/>
            </a:r>
            <a:r>
              <a:rPr lang="be-BY" sz="2400" b="1" dirty="0"/>
              <a:t>пра стан навукі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e-BY" sz="2400" b="1" dirty="0" smtClean="0"/>
              <a:t>і </a:t>
            </a:r>
            <a:r>
              <a:rPr lang="be-BY" sz="2400" b="1" dirty="0"/>
              <a:t>арганізацыю навучання, грала вялікую ролю ў выхаванні моладзі. </a:t>
            </a:r>
            <a:r>
              <a:rPr lang="ru-RU" sz="2400" dirty="0"/>
              <a:t>На </a:t>
            </a:r>
            <a:r>
              <a:rPr lang="ru-RU" sz="2400" dirty="0" err="1"/>
              <a:t>стронках</a:t>
            </a:r>
            <a:r>
              <a:rPr lang="ru-RU" sz="2400" dirty="0"/>
              <a:t/>
            </a:r>
            <a:r>
              <a:rPr lang="ru-RU" sz="2400" dirty="0" err="1"/>
              <a:t>выдання</a:t>
            </a:r>
            <a:r>
              <a:rPr lang="ru-RU" sz="2400" dirty="0"/>
              <a:t/>
            </a:r>
            <a:r>
              <a:rPr lang="ru-RU" sz="2400" dirty="0" err="1"/>
              <a:t>знайшла</a:t>
            </a:r>
            <a:r>
              <a:rPr lang="ru-RU" sz="2400" dirty="0"/>
              <a:t/>
            </a:r>
            <a:r>
              <a:rPr lang="ru-RU" sz="2400" dirty="0" err="1"/>
              <a:t>адлюстраванне</a:t>
            </a:r>
            <a:r>
              <a:rPr lang="ru-RU" sz="2400" dirty="0"/>
              <a:t/>
            </a:r>
            <a:r>
              <a:rPr lang="ru-RU" sz="2400" dirty="0" err="1"/>
              <a:t>ўся</a:t>
            </a:r>
            <a:r>
              <a:rPr lang="ru-RU" sz="2400" dirty="0"/>
              <a:t/>
            </a:r>
            <a:r>
              <a:rPr lang="ru-RU" sz="2400" dirty="0" err="1"/>
              <a:t>шматгадовая</a:t>
            </a:r>
            <a:r>
              <a:rPr lang="ru-RU" sz="2400" dirty="0"/>
              <a:t/>
            </a:r>
            <a:r>
              <a:rPr lang="ru-RU" sz="2400" dirty="0" err="1"/>
              <a:t>гісторыя</a:t>
            </a:r>
            <a:r>
              <a:rPr lang="ru-RU" sz="2400" dirty="0"/>
              <a:t> БДУ і </a:t>
            </a:r>
            <a:r>
              <a:rPr lang="ru-RU" sz="2400" dirty="0" err="1"/>
              <a:t>краіны</a:t>
            </a:r>
            <a:r>
              <a:rPr lang="ru-RU" sz="2400" dirty="0"/>
              <a:t/>
            </a:r>
            <a:r>
              <a:rPr lang="ru-RU" sz="2400" dirty="0" err="1"/>
              <a:t>ўвогуле</a:t>
            </a:r>
            <a:r>
              <a:rPr lang="ru-RU" sz="2400" dirty="0"/>
              <a:t>.</a:t>
            </a:r>
            <a:r>
              <a:rPr lang="be-BY" sz="2400" dirty="0"/>
              <a:t> Газета захоўвае і развівае навуковыя, навучальныя і культурныя традыцыі флагмана айчыннай </a:t>
            </a:r>
            <a:r>
              <a:rPr lang="be-BY" sz="2400" dirty="0" smtClean="0"/>
              <a:t>вышэйшай </a:t>
            </a:r>
            <a:r>
              <a:rPr lang="be-BY" sz="2400" dirty="0"/>
              <a:t>адукацыі – Беларускага дзяржаўнага ўніверсітэта.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384376" cy="4896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3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412776"/>
            <a:ext cx="51074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dirty="0"/>
              <a:t>У сталенні газеце дапамагалі такія легендарныя асобы як </a:t>
            </a:r>
            <a:r>
              <a:rPr lang="be-BY" sz="2400" b="1" dirty="0"/>
              <a:t>Якуб Колас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e-BY" sz="2400" b="1" dirty="0" smtClean="0"/>
              <a:t>і </a:t>
            </a:r>
            <a:r>
              <a:rPr lang="be-BY" sz="2400" b="1" dirty="0"/>
              <a:t>Кандрат Крапіва,</a:t>
            </a:r>
            <a:r>
              <a:rPr lang="be-BY" sz="2400" dirty="0"/>
              <a:t> яе традыцыі стваралі </a:t>
            </a:r>
            <a:r>
              <a:rPr lang="be-BY" sz="2400" dirty="0" smtClean="0"/>
              <a:t>акадэмікі </a:t>
            </a:r>
            <a:r>
              <a:rPr lang="be-BY" sz="2400" b="1" dirty="0" smtClean="0"/>
              <a:t>Мікалай</a:t>
            </a:r>
            <a:r>
              <a:rPr lang="be-BY" sz="2400" dirty="0" smtClean="0"/>
              <a:t/>
            </a:r>
            <a:r>
              <a:rPr lang="be-BY" sz="2400" b="1" dirty="0" smtClean="0"/>
              <a:t>Нікольскі </a:t>
            </a:r>
            <a:r>
              <a:rPr lang="be-BY" sz="2400" b="1" dirty="0" smtClean="0"/>
              <a:t>і </a:t>
            </a:r>
            <a:r>
              <a:rPr lang="be-BY" sz="2400" b="1" dirty="0" smtClean="0"/>
              <a:t>Уладзімір Перцаў</a:t>
            </a:r>
            <a:r>
              <a:rPr lang="be-BY" sz="2400" b="1" dirty="0" smtClean="0"/>
              <a:t>, </a:t>
            </a:r>
            <a:r>
              <a:rPr lang="be-BY" sz="2400" dirty="0" smtClean="0"/>
              <a:t>народныя </a:t>
            </a:r>
            <a:r>
              <a:rPr lang="be-BY" sz="2400" dirty="0"/>
              <a:t>пісьменнікі Беларусі </a:t>
            </a:r>
            <a:r>
              <a:rPr lang="be-BY" sz="2400" b="1" dirty="0"/>
              <a:t>Іван Мележ, Іван Навуменка, Рыгор Барадулін і Ніл Гілевіч,</a:t>
            </a:r>
            <a:r>
              <a:rPr lang="be-BY" sz="2400" dirty="0"/>
              <a:t> тут друкаваліся вядомы публіцыст </a:t>
            </a:r>
            <a:r>
              <a:rPr lang="be-BY" sz="2400" b="1" dirty="0"/>
              <a:t>Адам Мальдзіс</a:t>
            </a:r>
            <a:r>
              <a:rPr lang="be-BY" sz="2400" dirty="0"/>
              <a:t/>
            </a:r>
            <a:r>
              <a:rPr lang="be-BY" sz="2400" dirty="0" smtClean="0"/>
              <a:t>і </a:t>
            </a:r>
            <a:r>
              <a:rPr lang="be-BY" sz="2400" dirty="0" smtClean="0"/>
              <a:t>кінарэ-жысёр </a:t>
            </a:r>
            <a:r>
              <a:rPr lang="be-BY" sz="2400" b="1" dirty="0"/>
              <a:t>Віктар Дашук, </a:t>
            </a:r>
            <a:r>
              <a:rPr lang="be-BY" sz="2400" dirty="0"/>
              <a:t>паэты </a:t>
            </a:r>
            <a:r>
              <a:rPr lang="be-BY" sz="2400" b="1" dirty="0"/>
              <a:t>Пятро Глебка, Генадзь Бураўкін, Мікола Аўрамчык, </a:t>
            </a:r>
            <a:r>
              <a:rPr lang="be-BY" sz="2400" b="1" dirty="0" smtClean="0"/>
              <a:t>Яўгенія </a:t>
            </a:r>
            <a:r>
              <a:rPr lang="be-BY" sz="2400" b="1" dirty="0"/>
              <a:t>Янішчыц </a:t>
            </a:r>
            <a:r>
              <a:rPr lang="be-BY" sz="2400" dirty="0"/>
              <a:t>і іншыя знакамітыя літаратары і </a:t>
            </a:r>
            <a:r>
              <a:rPr lang="be-BY" sz="2400" dirty="0" smtClean="0"/>
              <a:t>дзеячы</a:t>
            </a:r>
            <a:r>
              <a:rPr lang="be-BY" sz="2400" dirty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7950"/>
            <a:ext cx="3857619" cy="4549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3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134076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У розныя гады рэдактарамі нашай універсітэцкай газеты працавалі </a:t>
            </a:r>
            <a:r>
              <a:rPr lang="be-BY" sz="2400" dirty="0"/>
              <a:t>С. І. Гузей, І. М. Левін, І. М. Малюкевіч, А. А. Філімонаў, У. М. Сікорскі, Р. В. Булацкі, Л. С. Абецэдарскі, В. Л. Шаціла, А. А. Волк,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В</a:t>
            </a:r>
            <a:r>
              <a:rPr lang="be-BY" sz="2400" dirty="0"/>
              <a:t>. І. Дубовік, М. Я. Цікоцкі, У. А. Кулажанка, А. А. Лойка, П. І. Ткачоў,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49" r="2209"/>
          <a:stretch/>
        </p:blipFill>
        <p:spPr>
          <a:xfrm rot="5400000">
            <a:off x="1135517" y="1864725"/>
            <a:ext cx="3309078" cy="5580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5008" y="2902292"/>
            <a:ext cx="34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dirty="0" smtClean="0"/>
              <a:t>І. І</a:t>
            </a:r>
            <a:r>
              <a:rPr lang="be-BY" sz="2400" dirty="0"/>
              <a:t>. Сачанка, П. П. Сіліванчык, М. І. Іоська, А. А. Ніколенка, В. А. Вольскі, А. А. Дзераш,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В</a:t>
            </a:r>
            <a:r>
              <a:rPr lang="be-BY" sz="2400" dirty="0"/>
              <a:t>. П. Вараб’ёў, М. Г. Загорская, Т. М. Казак.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З </a:t>
            </a:r>
            <a:r>
              <a:rPr lang="be-BY" sz="2400" dirty="0"/>
              <a:t>2007 г. </a:t>
            </a:r>
            <a:r>
              <a:rPr lang="be-BY" sz="2400" dirty="0" smtClean="0"/>
              <a:t>яе</a:t>
            </a:r>
            <a:r>
              <a:rPr lang="en-US" sz="2400" dirty="0" smtClean="0"/>
              <a:t/>
            </a:r>
            <a:r>
              <a:rPr lang="be-BY" sz="2400" dirty="0" smtClean="0"/>
              <a:t>ўзначальвае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e-BY" sz="2400" dirty="0" smtClean="0"/>
              <a:t>С</a:t>
            </a:r>
            <a:r>
              <a:rPr lang="be-BY" sz="2400" dirty="0"/>
              <a:t>. С. Шафаловіч.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963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5" y="1772816"/>
            <a:ext cx="5040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dirty="0" smtClean="0"/>
              <a:t>Адам </a:t>
            </a:r>
            <a:r>
              <a:rPr lang="be-BY" sz="2400" dirty="0"/>
              <a:t>Мальдзіс, Віктар Дашук, Мікола Аўрамчык, Пятро Глебка, Генадзь Бураўкін, Янка Сіпакоў, Анатоль Вярцінскі, Васіль Зуёнак, Юрась Свірка, Анатоль Ярохін, </a:t>
            </a:r>
            <a:r>
              <a:rPr lang="be-BY" sz="2400" dirty="0" smtClean="0"/>
              <a:t>Зміцер Чаховіч, Уладзімір </a:t>
            </a:r>
            <a:r>
              <a:rPr lang="be-BY" sz="2400" dirty="0"/>
              <a:t>Бельскі, Сяргей Чыгрын, Аляксандр Лазоўскі, Ірына Дзяргач, Сяргей Плыткевіч, Васіль Фядосенка, Вольга Улевіч, Сяргей Грыц. Шмат пакаленняў выдатных “акул пяра” атрымала тут сваё прафесійнае станаўленне.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" y="2260541"/>
            <a:ext cx="3895775" cy="3688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26876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/>
              <a:t>Супрацоўнікамі «Універсітэта» былі вядомыя журналісты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e-BY" sz="2400" b="1" dirty="0" smtClean="0"/>
              <a:t>і </a:t>
            </a:r>
            <a:r>
              <a:rPr lang="be-BY" sz="2400" b="1" dirty="0"/>
              <a:t>літаратары: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808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08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dirty="0"/>
              <a:t>Газета БДУ была ўзнагароджана Ганаровай граматай Вярхоўнага Савета БССР, медалём ВДНГ СССР. “Універсітэт” прызнаваўся найлепшай газетай на міжнародным фестывалі прэсы “Націскай на </a:t>
            </a:r>
            <a:r>
              <a:rPr lang="ru-RU" sz="2400" dirty="0" err="1"/>
              <a:t>RECord</a:t>
            </a:r>
            <a:r>
              <a:rPr lang="be-BY" sz="2400" dirty="0"/>
              <a:t>” ва Украіне, а таксама міжнародным галіновым конкурсе выданняў для ВНУ, які прайшоў у верасні 2014 г. у Казані.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262332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Акрамя таго, «Універсітэт» станавіўся пераможцам </a:t>
            </a:r>
            <a:r>
              <a:rPr lang="ru-RU" sz="2400" b="1" dirty="0"/>
              <a:t>V</a:t>
            </a:r>
            <a:r>
              <a:rPr lang="be-BY" sz="2400" b="1" dirty="0"/>
              <a:t> Нацыянальнага конкурсу друкаваных СМІ “Залатая літара” ў намінацыі “Найлепшая шматтыражная газета”.</a:t>
            </a:r>
            <a:r>
              <a:rPr lang="be-BY" sz="2400" dirty="0"/>
              <a:t/>
            </a:r>
            <a:r>
              <a:rPr lang="ru-RU" sz="2400" dirty="0"/>
              <a:t>У лютым 2014 г. </a:t>
            </a:r>
            <a:r>
              <a:rPr lang="be-BY" sz="2400" dirty="0"/>
              <a:t>стаў </a:t>
            </a:r>
            <a:r>
              <a:rPr lang="ru-RU" sz="2400" dirty="0" err="1"/>
              <a:t>лаўрэатам</a:t>
            </a:r>
            <a:r>
              <a:rPr lang="ru-RU" sz="2400" dirty="0"/>
              <a:t> конкурсу “</a:t>
            </a:r>
            <a:r>
              <a:rPr lang="ru-RU" sz="2400" dirty="0" err="1"/>
              <a:t>Найлепшае</a:t>
            </a:r>
            <a:r>
              <a:rPr lang="ru-RU" sz="2400" dirty="0"/>
              <a:t/>
            </a:r>
            <a:r>
              <a:rPr lang="ru-RU" sz="2400" dirty="0" err="1"/>
              <a:t>інтэрн</a:t>
            </a:r>
            <a:r>
              <a:rPr lang="be-BY" sz="2400" dirty="0"/>
              <a:t>э</a:t>
            </a:r>
            <a:r>
              <a:rPr lang="ru-RU" sz="2400" dirty="0"/>
              <a:t>т-</a:t>
            </a:r>
            <a:r>
              <a:rPr lang="ru-RU" sz="2400" dirty="0" err="1"/>
              <a:t>выданне</a:t>
            </a:r>
            <a:r>
              <a:rPr lang="ru-RU" sz="2400" dirty="0"/>
              <a:t>” на </a:t>
            </a:r>
            <a:r>
              <a:rPr lang="be-BY" sz="2400" dirty="0"/>
              <a:t>з</a:t>
            </a:r>
            <a:r>
              <a:rPr lang="ru-RU" sz="2400" dirty="0" err="1"/>
              <a:t>імовай</a:t>
            </a:r>
            <a:r>
              <a:rPr lang="ru-RU" sz="2400" dirty="0"/>
              <a:t> школе </a:t>
            </a:r>
            <a:r>
              <a:rPr lang="ru-RU" sz="2400" dirty="0" err="1"/>
              <a:t>журналістыкі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850"/>
            <a:ext cx="3707904" cy="2471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2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492896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dirty="0" smtClean="0"/>
              <a:t>а </a:t>
            </a:r>
            <a:r>
              <a:rPr lang="be-BY" sz="2400" dirty="0"/>
              <a:t>таксама Дзён беларускай пісьменнасці. Акрамя таго, газета рэгулярна </a:t>
            </a:r>
            <a:r>
              <a:rPr lang="be-BY" sz="2400" dirty="0" smtClean="0"/>
              <a:t>прадстаў-ляецца </a:t>
            </a:r>
            <a:r>
              <a:rPr lang="be-BY" sz="2400" dirty="0"/>
              <a:t>на выставах у </a:t>
            </a:r>
            <a:r>
              <a:rPr lang="be-BY" sz="2400" dirty="0" smtClean="0"/>
              <a:t>Азер-байджане</a:t>
            </a:r>
            <a:r>
              <a:rPr lang="be-BY" sz="2400" dirty="0"/>
              <a:t>, Казахстане, </a:t>
            </a:r>
            <a:r>
              <a:rPr lang="be-BY" sz="2400" dirty="0" smtClean="0"/>
              <a:t>Та-джыкістане</a:t>
            </a:r>
            <a:r>
              <a:rPr lang="be-BY" sz="2400" dirty="0"/>
              <a:t>, Туркменістане і Расійскай Федэрацыі, у якіх удзельнічае БДУ ў экспазіцыі Міністэрства адукацыі </a:t>
            </a:r>
            <a:r>
              <a:rPr lang="be-BY" sz="2400" dirty="0" smtClean="0"/>
              <a:t>нашай краіны.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892"/>
            <a:ext cx="4675191" cy="3262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34076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Газета БДУ – шматразовы дыпламант міжнароднай спецыялізаванай выставы “СМІ ў Беларусі”, </a:t>
            </a:r>
            <a:r>
              <a:rPr lang="be-BY" sz="2400" dirty="0"/>
              <a:t>пастаянны ўдзельнік выстаў “Адукацыя і кар’ера”, “Я грамадзянін </a:t>
            </a:r>
            <a:r>
              <a:rPr lang="be-BY" sz="2400" dirty="0" smtClean="0"/>
              <a:t>Беларусі”,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056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266928" cy="954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Газета БДУ “</a:t>
            </a:r>
            <a:r>
              <a:rPr lang="ru-RU" b="1" dirty="0" err="1"/>
              <a:t>Універсітэт</a:t>
            </a:r>
            <a:r>
              <a:rPr lang="ru-RU" b="1" dirty="0"/>
              <a:t>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3168094"/>
            <a:ext cx="4249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e-BY" sz="2400" dirty="0" smtClean="0"/>
              <a:t>Газета </a:t>
            </a:r>
            <a:r>
              <a:rPr lang="be-BY" sz="2400" dirty="0"/>
              <a:t>БДУ мае ўласны </a:t>
            </a:r>
            <a:r>
              <a:rPr lang="en-US" sz="2400" dirty="0"/>
              <a:t>QR</a:t>
            </a:r>
            <a:r>
              <a:rPr lang="be-BY" sz="2400" dirty="0"/>
              <a:t>-код для зручнага счытвання ўсімі мабільнымі прыладамі </a:t>
            </a:r>
            <a:r>
              <a:rPr lang="be-BY" sz="2400" dirty="0" smtClean="0"/>
              <a:t>і пра-пануе </a:t>
            </a:r>
            <a:r>
              <a:rPr lang="be-BY" sz="2400" dirty="0"/>
              <a:t>шмат карысных сервісаў для чытачоў </a:t>
            </a:r>
            <a:r>
              <a:rPr lang="be-BY" sz="2400" dirty="0" smtClean="0"/>
              <a:t>з </a:t>
            </a:r>
            <a:r>
              <a:rPr lang="be-BY" sz="2400" dirty="0"/>
              <a:t>рознымі </a:t>
            </a:r>
            <a:r>
              <a:rPr lang="be-BY" sz="2400" dirty="0" smtClean="0"/>
              <a:t>ін-тарэсамі</a:t>
            </a:r>
            <a:r>
              <a:rPr lang="be-BY" sz="2400" dirty="0"/>
              <a:t>. “Універсітэт” </a:t>
            </a:r>
            <a:r>
              <a:rPr lang="be-BY" sz="2400" dirty="0" smtClean="0"/>
              <a:t>няўхіль-на </a:t>
            </a:r>
            <a:r>
              <a:rPr lang="be-BY" sz="2400" dirty="0"/>
              <a:t>развіваецца разам </a:t>
            </a:r>
            <a:r>
              <a:rPr lang="be-BY" sz="2400" dirty="0" smtClean="0"/>
              <a:t>з</a:t>
            </a:r>
            <a:r>
              <a:rPr lang="en-US" sz="2400" dirty="0" smtClean="0"/>
              <a:t/>
            </a:r>
            <a:r>
              <a:rPr lang="be-BY" sz="2400" dirty="0" smtClean="0"/>
              <a:t>гра-мадствам </a:t>
            </a:r>
            <a:r>
              <a:rPr lang="be-BY" sz="2400" dirty="0"/>
              <a:t>і альма-матар.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96752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З 2014 года “Універсітэт” запусціў новы шматфункцыянальны сайт </a:t>
            </a:r>
            <a:r>
              <a:rPr lang="ru-RU" sz="2400" b="1" i="1" dirty="0" err="1" smtClean="0">
                <a:hlinkClick r:id="rId2"/>
              </a:rPr>
              <a:t>www</a:t>
            </a:r>
            <a:r>
              <a:rPr lang="be-BY" sz="2400" b="1" i="1" dirty="0" smtClean="0">
                <a:hlinkClick r:id="rId2"/>
              </a:rPr>
              <a:t>.</a:t>
            </a:r>
            <a:r>
              <a:rPr lang="en-US" sz="2400" b="1" i="1" dirty="0" err="1" smtClean="0">
                <a:hlinkClick r:id="rId2"/>
              </a:rPr>
              <a:t>gazeta</a:t>
            </a:r>
            <a:r>
              <a:rPr lang="be-BY" sz="2400" b="1" i="1" dirty="0" smtClean="0">
                <a:hlinkClick r:id="rId2"/>
              </a:rPr>
              <a:t>.</a:t>
            </a:r>
            <a:r>
              <a:rPr lang="en-US" sz="2400" b="1" i="1" dirty="0" err="1" smtClean="0">
                <a:hlinkClick r:id="rId2"/>
              </a:rPr>
              <a:t>bsu</a:t>
            </a:r>
            <a:r>
              <a:rPr lang="be-BY" sz="2400" b="1" i="1" dirty="0" smtClean="0">
                <a:hlinkClick r:id="rId2"/>
              </a:rPr>
              <a:t>.</a:t>
            </a:r>
            <a:r>
              <a:rPr lang="en-US" sz="2400" b="1" i="1" dirty="0" smtClean="0">
                <a:hlinkClick r:id="rId2"/>
              </a:rPr>
              <a:t>by</a:t>
            </a:r>
            <a:r>
              <a:rPr lang="en-US" sz="2400" b="1" i="1" dirty="0" smtClean="0"/>
              <a:t>,</a:t>
            </a:r>
            <a:r>
              <a:rPr lang="be-BY" sz="2400" b="1" dirty="0" smtClean="0"/>
              <a:t/>
            </a:r>
            <a:r>
              <a:rPr lang="be-BY" sz="2400" dirty="0"/>
              <a:t>які моцна інтэграваны ў сацыяльныя сеткі</a:t>
            </a:r>
            <a:r>
              <a:rPr lang="be-BY" sz="2400" dirty="0" smtClean="0"/>
              <a:t>.</a:t>
            </a:r>
            <a:r>
              <a:rPr lang="be-BY" sz="2400" dirty="0"/>
              <a:t> Большасць газетных публікацый зараз носіць канвергентны характар, то бок суправаджаецца відэа, фотагалерэямі, слайд-прэзентацыямі і іншымі відамі інфармацыі.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9641" r="-73" b="-20"/>
          <a:stretch/>
        </p:blipFill>
        <p:spPr>
          <a:xfrm>
            <a:off x="71406" y="3190218"/>
            <a:ext cx="4427172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6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864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  <vt:lpstr>Газета БДУ “Універсітэт”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Newspaper "Belaruski universitet"</cp:lastModifiedBy>
  <cp:revision>30</cp:revision>
  <dcterms:created xsi:type="dcterms:W3CDTF">2015-06-29T09:09:44Z</dcterms:created>
  <dcterms:modified xsi:type="dcterms:W3CDTF">2015-09-07T08:21:40Z</dcterms:modified>
</cp:coreProperties>
</file>