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0"/>
  </p:notesMasterIdLst>
  <p:sldIdLst>
    <p:sldId id="256" r:id="rId2"/>
    <p:sldId id="257" r:id="rId3"/>
    <p:sldId id="291" r:id="rId4"/>
    <p:sldId id="292" r:id="rId5"/>
    <p:sldId id="293" r:id="rId6"/>
    <p:sldId id="259" r:id="rId7"/>
    <p:sldId id="282" r:id="rId8"/>
    <p:sldId id="281" r:id="rId9"/>
    <p:sldId id="261" r:id="rId10"/>
    <p:sldId id="265" r:id="rId11"/>
    <p:sldId id="284" r:id="rId12"/>
    <p:sldId id="283" r:id="rId13"/>
    <p:sldId id="286" r:id="rId14"/>
    <p:sldId id="289" r:id="rId15"/>
    <p:sldId id="288" r:id="rId16"/>
    <p:sldId id="287" r:id="rId17"/>
    <p:sldId id="290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CC"/>
    <a:srgbClr val="000066"/>
    <a:srgbClr val="FF0066"/>
    <a:srgbClr val="FF00FF"/>
    <a:srgbClr val="9439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2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9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2" Type="http://schemas.openxmlformats.org/officeDocument/2006/relationships/image" Target="../media/image38.wmf"/><Relationship Id="rId16" Type="http://schemas.openxmlformats.org/officeDocument/2006/relationships/image" Target="../media/image52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5" Type="http://schemas.openxmlformats.org/officeDocument/2006/relationships/image" Target="../media/image5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Relationship Id="rId14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5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Relationship Id="rId14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8FF6A5F-519E-4920-BEC6-43E908AA529A}" type="datetimeFigureOut">
              <a:rPr lang="ru-RU"/>
              <a:pPr/>
              <a:t>06.05.2015</a:t>
            </a:fld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24D9834-D14B-4F4F-8420-9F23A776B11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B0BF9886-2D67-4452-973E-837726DF6A13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5AE34-2FBF-4090-B707-7E160C1A5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3BF1B-4724-4E5E-9715-8603477AAD4A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FF32-B79A-4C61-ACAE-2E292ABD3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9B875-589F-4848-B479-780310AD95B7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ABD8-AAA4-47E4-AAC5-FB9CC6F81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10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3780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749675"/>
            <a:ext cx="4038600" cy="2379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1C6F6-D3AD-4346-8585-0BF9714D811E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65CB3-9D24-48DD-BE7F-2B548539E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25800-2043-446C-91DC-A2AB023EEDBC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DA55D-27C4-4EF0-AEDC-2F5F8945D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D1E8F-A076-4BB4-8B63-A1C7CF7B4758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11146-0C91-43E7-A1DC-36A3DE734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0C0E9-AB37-4628-8750-04E9FF357479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15A14-E7FB-4E01-A524-5F0E927C0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1DB6A-9467-4407-8DD7-168A91195541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2BAF-ADD5-49E6-B2F5-854F3147C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07595-7548-4F93-B3B9-EE21E928FB1D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E753-9F9E-49BB-9FDA-674666728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4508F-169D-4B88-9A4F-01F873E676DF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260FB-AB4B-4F8D-8E4B-F59AB77C5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A8318-715B-4461-8163-6C22BFFA4466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E7034-42E7-42B2-9EEA-75A0E0F3C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0397-EE73-4E23-86EB-79979E966D93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D782D-A029-4335-AC38-834955FB1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E27FA-25F2-4187-A768-AE921258AD13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848E2-60C8-4DF4-A184-2F18E5B12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21B5F15-E0E2-469D-A3DA-C27213526542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0E5BF3F-9224-4524-9C16-DE39AB1DF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86" r:id="rId2"/>
    <p:sldLayoutId id="2147483890" r:id="rId3"/>
    <p:sldLayoutId id="2147483885" r:id="rId4"/>
    <p:sldLayoutId id="2147483884" r:id="rId5"/>
    <p:sldLayoutId id="2147483891" r:id="rId6"/>
    <p:sldLayoutId id="2147483892" r:id="rId7"/>
    <p:sldLayoutId id="2147483893" r:id="rId8"/>
    <p:sldLayoutId id="2147483894" r:id="rId9"/>
    <p:sldLayoutId id="2147483883" r:id="rId10"/>
    <p:sldLayoutId id="2147483895" r:id="rId11"/>
    <p:sldLayoutId id="2147483887" r:id="rId12"/>
    <p:sldLayoutId id="2147483888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9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31.bin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30.bin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33.bin"/><Relationship Id="rId10" Type="http://schemas.openxmlformats.org/officeDocument/2006/relationships/oleObject" Target="../embeddings/oleObject28.bin"/><Relationship Id="rId19" Type="http://schemas.openxmlformats.org/officeDocument/2006/relationships/oleObject" Target="../embeddings/oleObject37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50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Relationship Id="rId14" Type="http://schemas.openxmlformats.org/officeDocument/2006/relationships/oleObject" Target="../embeddings/oleObject4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996952"/>
            <a:ext cx="7703815" cy="1368152"/>
          </a:xfrm>
        </p:spPr>
        <p:txBody>
          <a:bodyPr>
            <a:normAutofit/>
          </a:bodyPr>
          <a:lstStyle/>
          <a:p>
            <a:pPr algn="ctr">
              <a:lnSpc>
                <a:spcPts val="264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МЕХАНИКО-МАТЕМАТИЧЕСКОЕ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МОДЕЛИРОВАНИЕ ПРОЦЕССОВ ВЗАИМОДЕЙСТВИЯ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БИОЛОГИЧЕСКИХ СТРУКТУР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365104"/>
            <a:ext cx="6242050" cy="533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М. Журавков,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Н. Романова,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Н. Прохоров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1"/>
            <a:ext cx="864096" cy="132949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476672"/>
            <a:ext cx="5832475" cy="35877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БЕЛОРУССКИЙ   ГОСУДАРСТВЕННЫЙ   УНИВЕРСИТЕТ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51720" y="1196752"/>
            <a:ext cx="5903912" cy="431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КАФЕДРА ТЕОРЕТИЧЕСКОЙ И ПРИКЛАДНОЙ МЕХАНИКИ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83768" y="836712"/>
            <a:ext cx="4914900" cy="36036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МЕХАНИКО-МАТЕМАТИЧЕСКИЙ ФАКУЛЬТЕТ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79712" y="1772816"/>
            <a:ext cx="6552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одзаголовок 2"/>
          <p:cNvSpPr>
            <a:spLocks/>
          </p:cNvSpPr>
          <p:nvPr/>
        </p:nvSpPr>
        <p:spPr bwMode="auto">
          <a:xfrm>
            <a:off x="2484438" y="5876925"/>
            <a:ext cx="6242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МИНСК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8"/>
          <p:cNvCxnSpPr/>
          <p:nvPr/>
        </p:nvCxnSpPr>
        <p:spPr>
          <a:xfrm>
            <a:off x="755650" y="5661025"/>
            <a:ext cx="7847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5632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ДРОБНАЯ МОДЕЛЬ ВЯЗКОУПРУГОГО ПОВЕДЕНИЯ МАТЕРИАЛА 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ОСНОВЕ ПРИНЦИПА  ВОЛЬТЕРА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29600" cy="467201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dirty="0" smtClean="0"/>
              <a:t>	 </a:t>
            </a:r>
          </a:p>
        </p:txBody>
      </p:sp>
      <p:sp>
        <p:nvSpPr>
          <p:cNvPr id="20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endParaRPr lang="ru-RU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62050" y="1196975"/>
          <a:ext cx="4729163" cy="792163"/>
        </p:xfrm>
        <a:graphic>
          <a:graphicData uri="http://schemas.openxmlformats.org/presentationml/2006/ole">
            <p:oleObj spid="_x0000_s2051" name="Equation" r:id="rId4" imgW="2247840" imgH="457200" progId="Equation.DSMT4">
              <p:embed/>
            </p:oleObj>
          </a:graphicData>
        </a:graphic>
      </p:graphicFrame>
      <p:sp>
        <p:nvSpPr>
          <p:cNvPr id="2070" name="Rectangle 5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/>
              <a:t> </a:t>
            </a:r>
            <a:endParaRPr lang="ru-RU"/>
          </a:p>
        </p:txBody>
      </p:sp>
      <p:sp>
        <p:nvSpPr>
          <p:cNvPr id="207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endParaRPr lang="ru-RU"/>
          </a:p>
        </p:txBody>
      </p:sp>
      <p:graphicFrame>
        <p:nvGraphicFramePr>
          <p:cNvPr id="2053" name="Object 7"/>
          <p:cNvGraphicFramePr>
            <a:graphicFrameLocks noChangeAspect="1"/>
          </p:cNvGraphicFramePr>
          <p:nvPr/>
        </p:nvGraphicFramePr>
        <p:xfrm>
          <a:off x="1187624" y="2420889"/>
          <a:ext cx="5112568" cy="686718"/>
        </p:xfrm>
        <a:graphic>
          <a:graphicData uri="http://schemas.openxmlformats.org/presentationml/2006/ole">
            <p:oleObj spid="_x0000_s2053" name="Equation" r:id="rId5" imgW="2286000" imgH="457200" progId="Equation.DSMT4">
              <p:embed/>
            </p:oleObj>
          </a:graphicData>
        </a:graphic>
      </p:graphicFrame>
      <p:sp>
        <p:nvSpPr>
          <p:cNvPr id="2072" name="Rectangle 9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/>
              <a:t> </a:t>
            </a:r>
            <a:endParaRPr lang="ru-RU"/>
          </a:p>
        </p:txBody>
      </p:sp>
      <p:sp>
        <p:nvSpPr>
          <p:cNvPr id="207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2699792" y="3212976"/>
          <a:ext cx="3090863" cy="863600"/>
        </p:xfrm>
        <a:graphic>
          <a:graphicData uri="http://schemas.openxmlformats.org/presentationml/2006/ole">
            <p:oleObj spid="_x0000_s2055" name="Equation" r:id="rId6" imgW="1511280" imgH="685800" progId="Equation.DSMT4">
              <p:embed/>
            </p:oleObj>
          </a:graphicData>
        </a:graphic>
      </p:graphicFrame>
      <p:sp>
        <p:nvSpPr>
          <p:cNvPr id="2074" name="Rectangle 1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207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   </a:t>
            </a:r>
            <a:endParaRPr lang="ru-RU"/>
          </a:p>
        </p:txBody>
      </p:sp>
      <p:graphicFrame>
        <p:nvGraphicFramePr>
          <p:cNvPr id="2057" name="Object 15"/>
          <p:cNvGraphicFramePr>
            <a:graphicFrameLocks noChangeAspect="1"/>
          </p:cNvGraphicFramePr>
          <p:nvPr/>
        </p:nvGraphicFramePr>
        <p:xfrm>
          <a:off x="1979713" y="4365104"/>
          <a:ext cx="4752527" cy="800187"/>
        </p:xfrm>
        <a:graphic>
          <a:graphicData uri="http://schemas.openxmlformats.org/presentationml/2006/ole">
            <p:oleObj spid="_x0000_s2057" name="Equation" r:id="rId7" imgW="2425700" imgH="457200" progId="Equation.DSMT4">
              <p:embed/>
            </p:oleObj>
          </a:graphicData>
        </a:graphic>
      </p:graphicFrame>
      <p:sp>
        <p:nvSpPr>
          <p:cNvPr id="2076" name="Rectangle 17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.        </a:t>
            </a:r>
            <a:endParaRPr lang="ru-RU"/>
          </a:p>
        </p:txBody>
      </p:sp>
      <p:graphicFrame>
        <p:nvGraphicFramePr>
          <p:cNvPr id="2058" name="Object 18"/>
          <p:cNvGraphicFramePr>
            <a:graphicFrameLocks noChangeAspect="1"/>
          </p:cNvGraphicFramePr>
          <p:nvPr/>
        </p:nvGraphicFramePr>
        <p:xfrm>
          <a:off x="7596336" y="4581128"/>
          <a:ext cx="496739" cy="309863"/>
        </p:xfrm>
        <a:graphic>
          <a:graphicData uri="http://schemas.openxmlformats.org/presentationml/2006/ole">
            <p:oleObj spid="_x0000_s2058" name="Equation" r:id="rId8" imgW="228600" imgH="203040" progId="Equation.DSMT4">
              <p:embed/>
            </p:oleObj>
          </a:graphicData>
        </a:graphic>
      </p:graphicFrame>
      <p:sp>
        <p:nvSpPr>
          <p:cNvPr id="207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       </a:t>
            </a:r>
            <a:endParaRPr lang="ru-RU"/>
          </a:p>
        </p:txBody>
      </p:sp>
      <p:sp>
        <p:nvSpPr>
          <p:cNvPr id="207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79" name="Rectangle 24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2080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81" name="Rectangle 28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	</a:t>
            </a:r>
            <a:r>
              <a:rPr lang="ru-RU" sz="1100"/>
              <a:t> </a:t>
            </a:r>
            <a:endParaRPr lang="ru-RU"/>
          </a:p>
        </p:txBody>
      </p:sp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971600" y="1916832"/>
          <a:ext cx="663232" cy="360040"/>
        </p:xfrm>
        <a:graphic>
          <a:graphicData uri="http://schemas.openxmlformats.org/presentationml/2006/ole">
            <p:oleObj spid="_x0000_s2067" name="Equation" r:id="rId9" imgW="444240" imgH="241200" progId="Equation.DSMT4">
              <p:embed/>
            </p:oleObj>
          </a:graphicData>
        </a:graphic>
      </p:graphicFrame>
      <p:sp>
        <p:nvSpPr>
          <p:cNvPr id="37" name="Содержимое 2"/>
          <p:cNvSpPr txBox="1">
            <a:spLocks/>
          </p:cNvSpPr>
          <p:nvPr/>
        </p:nvSpPr>
        <p:spPr bwMode="auto">
          <a:xfrm>
            <a:off x="1619672" y="1844824"/>
            <a:ext cx="53285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«фиктивные» упругие перемещения</a:t>
            </a:r>
          </a:p>
        </p:txBody>
      </p:sp>
      <p:graphicFrame>
        <p:nvGraphicFramePr>
          <p:cNvPr id="3" name="Object 22"/>
          <p:cNvGraphicFramePr>
            <a:graphicFrameLocks noChangeAspect="1"/>
          </p:cNvGraphicFramePr>
          <p:nvPr/>
        </p:nvGraphicFramePr>
        <p:xfrm>
          <a:off x="1043608" y="4005064"/>
          <a:ext cx="813544" cy="406772"/>
        </p:xfrm>
        <a:graphic>
          <a:graphicData uri="http://schemas.openxmlformats.org/presentationml/2006/ole">
            <p:oleObj spid="_x0000_s2070" name="Equation" r:id="rId10" imgW="482400" imgH="241200" progId="Equation.DSMT4">
              <p:embed/>
            </p:oleObj>
          </a:graphicData>
        </a:graphic>
      </p:graphicFrame>
      <p:sp>
        <p:nvSpPr>
          <p:cNvPr id="41" name="Содержимое 2"/>
          <p:cNvSpPr txBox="1">
            <a:spLocks/>
          </p:cNvSpPr>
          <p:nvPr/>
        </p:nvSpPr>
        <p:spPr bwMode="auto">
          <a:xfrm>
            <a:off x="1835696" y="4005064"/>
            <a:ext cx="68407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«фиктивные» граничные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перемещения</a:t>
            </a:r>
          </a:p>
        </p:txBody>
      </p:sp>
      <p:graphicFrame>
        <p:nvGraphicFramePr>
          <p:cNvPr id="42" name="Object 18"/>
          <p:cNvGraphicFramePr>
            <a:graphicFrameLocks noChangeAspect="1"/>
          </p:cNvGraphicFramePr>
          <p:nvPr/>
        </p:nvGraphicFramePr>
        <p:xfrm>
          <a:off x="7596336" y="3501008"/>
          <a:ext cx="468312" cy="309562"/>
        </p:xfrm>
        <a:graphic>
          <a:graphicData uri="http://schemas.openxmlformats.org/presentationml/2006/ole">
            <p:oleObj spid="_x0000_s2071" name="Equation" r:id="rId11" imgW="215640" imgH="203040" progId="Equation.DSMT4">
              <p:embed/>
            </p:oleObj>
          </a:graphicData>
        </a:graphic>
      </p:graphicFrame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7524328" y="2636912"/>
          <a:ext cx="496887" cy="299294"/>
        </p:xfrm>
        <a:graphic>
          <a:graphicData uri="http://schemas.openxmlformats.org/presentationml/2006/ole">
            <p:oleObj spid="_x0000_s2072" name="Equation" r:id="rId12" imgW="228600" imgH="203040" progId="Equation.DSMT4">
              <p:embed/>
            </p:oleObj>
          </a:graphicData>
        </a:graphic>
      </p:graphicFrame>
      <p:graphicFrame>
        <p:nvGraphicFramePr>
          <p:cNvPr id="6" name="Object 18"/>
          <p:cNvGraphicFramePr>
            <a:graphicFrameLocks noChangeAspect="1"/>
          </p:cNvGraphicFramePr>
          <p:nvPr/>
        </p:nvGraphicFramePr>
        <p:xfrm>
          <a:off x="7524328" y="1412776"/>
          <a:ext cx="442913" cy="309563"/>
        </p:xfrm>
        <a:graphic>
          <a:graphicData uri="http://schemas.openxmlformats.org/presentationml/2006/ole">
            <p:oleObj spid="_x0000_s2073" name="Equation" r:id="rId13" imgW="203040" imgH="203040" progId="Equation.DSMT4">
              <p:embed/>
            </p:oleObj>
          </a:graphicData>
        </a:graphic>
      </p:graphicFrame>
      <p:graphicFrame>
        <p:nvGraphicFramePr>
          <p:cNvPr id="8" name="Object 18"/>
          <p:cNvGraphicFramePr>
            <a:graphicFrameLocks noChangeAspect="1"/>
          </p:cNvGraphicFramePr>
          <p:nvPr/>
        </p:nvGraphicFramePr>
        <p:xfrm>
          <a:off x="7681913" y="5589588"/>
          <a:ext cx="468312" cy="309562"/>
        </p:xfrm>
        <a:graphic>
          <a:graphicData uri="http://schemas.openxmlformats.org/presentationml/2006/ole">
            <p:oleObj spid="_x0000_s2074" name="Equation" r:id="rId14" imgW="215640" imgH="203040" progId="Equation.DSMT4">
              <p:embed/>
            </p:oleObj>
          </a:graphicData>
        </a:graphic>
      </p:graphicFrame>
      <p:graphicFrame>
        <p:nvGraphicFramePr>
          <p:cNvPr id="10" name="Object 28"/>
          <p:cNvGraphicFramePr>
            <a:graphicFrameLocks noChangeAspect="1"/>
          </p:cNvGraphicFramePr>
          <p:nvPr/>
        </p:nvGraphicFramePr>
        <p:xfrm>
          <a:off x="2014538" y="5445125"/>
          <a:ext cx="4683125" cy="742950"/>
        </p:xfrm>
        <a:graphic>
          <a:graphicData uri="http://schemas.openxmlformats.org/presentationml/2006/ole">
            <p:oleObj spid="_x0000_s2076" name="Equation" r:id="rId15" imgW="238752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7606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ПЕРЕХОД  К  ПРОИЗВОДНЫМ  ДРОБНОГО  ПОРЯДКА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6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29600" cy="467201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dirty="0" smtClean="0"/>
              <a:t>	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979613" y="1484313"/>
          <a:ext cx="2663825" cy="1825625"/>
        </p:xfrm>
        <a:graphic>
          <a:graphicData uri="http://schemas.openxmlformats.org/presentationml/2006/ole">
            <p:oleObj spid="_x0000_s88066" name="Equation" r:id="rId4" imgW="914400" imgH="190080" progId="Equation.DSMT4">
              <p:embed/>
            </p:oleObj>
          </a:graphicData>
        </a:graphic>
      </p:graphicFrame>
      <p:sp>
        <p:nvSpPr>
          <p:cNvPr id="20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endParaRPr lang="ru-RU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763688" y="1268413"/>
          <a:ext cx="5142140" cy="720427"/>
        </p:xfrm>
        <a:graphic>
          <a:graphicData uri="http://schemas.openxmlformats.org/presentationml/2006/ole">
            <p:oleObj spid="_x0000_s88067" name="Equation" r:id="rId5" imgW="3429000" imgH="545760" progId="Equation.DSMT4">
              <p:embed/>
            </p:oleObj>
          </a:graphicData>
        </a:graphic>
      </p:graphicFrame>
      <p:sp>
        <p:nvSpPr>
          <p:cNvPr id="2070" name="Rectangle 5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/>
              <a:t> </a:t>
            </a:r>
            <a:endParaRPr lang="ru-RU"/>
          </a:p>
        </p:txBody>
      </p:sp>
      <p:sp>
        <p:nvSpPr>
          <p:cNvPr id="207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endParaRPr lang="ru-RU"/>
          </a:p>
        </p:txBody>
      </p:sp>
      <p:graphicFrame>
        <p:nvGraphicFramePr>
          <p:cNvPr id="2053" name="Object 7"/>
          <p:cNvGraphicFramePr>
            <a:graphicFrameLocks noChangeAspect="1"/>
          </p:cNvGraphicFramePr>
          <p:nvPr/>
        </p:nvGraphicFramePr>
        <p:xfrm>
          <a:off x="3203848" y="2492896"/>
          <a:ext cx="1800200" cy="622836"/>
        </p:xfrm>
        <a:graphic>
          <a:graphicData uri="http://schemas.openxmlformats.org/presentationml/2006/ole">
            <p:oleObj spid="_x0000_s88068" name="Equation" r:id="rId6" imgW="1307880" imgH="495000" progId="Equation.DSMT4">
              <p:embed/>
            </p:oleObj>
          </a:graphicData>
        </a:graphic>
      </p:graphicFrame>
      <p:sp>
        <p:nvSpPr>
          <p:cNvPr id="2072" name="Rectangle 9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/>
              <a:t> </a:t>
            </a:r>
            <a:endParaRPr lang="ru-RU"/>
          </a:p>
        </p:txBody>
      </p:sp>
      <p:sp>
        <p:nvSpPr>
          <p:cNvPr id="207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2305051" y="3140969"/>
          <a:ext cx="4211165" cy="719832"/>
        </p:xfrm>
        <a:graphic>
          <a:graphicData uri="http://schemas.openxmlformats.org/presentationml/2006/ole">
            <p:oleObj spid="_x0000_s88069" name="Equation" r:id="rId7" imgW="3073320" imgH="520560" progId="Equation.DSMT4">
              <p:embed/>
            </p:oleObj>
          </a:graphicData>
        </a:graphic>
      </p:graphicFrame>
      <p:sp>
        <p:nvSpPr>
          <p:cNvPr id="2074" name="Rectangle 1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207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   </a:t>
            </a:r>
            <a:endParaRPr lang="ru-RU"/>
          </a:p>
        </p:txBody>
      </p:sp>
      <p:graphicFrame>
        <p:nvGraphicFramePr>
          <p:cNvPr id="2057" name="Object 15"/>
          <p:cNvGraphicFramePr>
            <a:graphicFrameLocks noChangeAspect="1"/>
          </p:cNvGraphicFramePr>
          <p:nvPr/>
        </p:nvGraphicFramePr>
        <p:xfrm>
          <a:off x="2427288" y="4365625"/>
          <a:ext cx="3705225" cy="608013"/>
        </p:xfrm>
        <a:graphic>
          <a:graphicData uri="http://schemas.openxmlformats.org/presentationml/2006/ole">
            <p:oleObj spid="_x0000_s88070" name="Equation" r:id="rId8" imgW="2692080" imgH="495000" progId="Equation.DSMT4">
              <p:embed/>
            </p:oleObj>
          </a:graphicData>
        </a:graphic>
      </p:graphicFrame>
      <p:sp>
        <p:nvSpPr>
          <p:cNvPr id="2076" name="Rectangle 17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.        </a:t>
            </a:r>
            <a:endParaRPr lang="ru-RU"/>
          </a:p>
        </p:txBody>
      </p:sp>
      <p:graphicFrame>
        <p:nvGraphicFramePr>
          <p:cNvPr id="2058" name="Object 18"/>
          <p:cNvGraphicFramePr>
            <a:graphicFrameLocks noChangeAspect="1"/>
          </p:cNvGraphicFramePr>
          <p:nvPr/>
        </p:nvGraphicFramePr>
        <p:xfrm>
          <a:off x="7812360" y="4509120"/>
          <a:ext cx="496739" cy="309863"/>
        </p:xfrm>
        <a:graphic>
          <a:graphicData uri="http://schemas.openxmlformats.org/presentationml/2006/ole">
            <p:oleObj spid="_x0000_s88071" name="Equation" r:id="rId9" imgW="228600" imgH="203040" progId="Equation.DSMT4">
              <p:embed/>
            </p:oleObj>
          </a:graphicData>
        </a:graphic>
      </p:graphicFrame>
      <p:sp>
        <p:nvSpPr>
          <p:cNvPr id="207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       </a:t>
            </a:r>
            <a:endParaRPr lang="ru-RU"/>
          </a:p>
        </p:txBody>
      </p:sp>
      <p:sp>
        <p:nvSpPr>
          <p:cNvPr id="207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79" name="Rectangle 24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2080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81" name="Rectangle 28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	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37" name="Содержимое 2"/>
          <p:cNvSpPr txBox="1">
            <a:spLocks/>
          </p:cNvSpPr>
          <p:nvPr/>
        </p:nvSpPr>
        <p:spPr bwMode="auto">
          <a:xfrm>
            <a:off x="395536" y="1988840"/>
            <a:ext cx="43204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be-BY" dirty="0" smtClean="0"/>
              <a:t>ядра ползучести             ядро Абеля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Object 22"/>
          <p:cNvGraphicFramePr>
            <a:graphicFrameLocks noChangeAspect="1"/>
          </p:cNvGraphicFramePr>
          <p:nvPr/>
        </p:nvGraphicFramePr>
        <p:xfrm>
          <a:off x="4716016" y="1839975"/>
          <a:ext cx="2736304" cy="708885"/>
        </p:xfrm>
        <a:graphic>
          <a:graphicData uri="http://schemas.openxmlformats.org/presentationml/2006/ole">
            <p:oleObj spid="_x0000_s88073" name="Equation" r:id="rId10" imgW="2197080" imgH="533160" progId="Equation.DSMT4">
              <p:embed/>
            </p:oleObj>
          </a:graphicData>
        </a:graphic>
      </p:graphicFrame>
      <p:sp>
        <p:nvSpPr>
          <p:cNvPr id="41" name="Содержимое 2"/>
          <p:cNvSpPr txBox="1">
            <a:spLocks/>
          </p:cNvSpPr>
          <p:nvPr/>
        </p:nvSpPr>
        <p:spPr bwMode="auto">
          <a:xfrm>
            <a:off x="539552" y="3933056"/>
            <a:ext cx="66247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i="1" noProof="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noProof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i="1" noProof="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noProof="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noProof="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i="1" noProof="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noProof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i="1" noProof="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noProof="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преобразование Лапласа 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" name="Object 18"/>
          <p:cNvGraphicFramePr>
            <a:graphicFrameLocks noChangeAspect="1"/>
          </p:cNvGraphicFramePr>
          <p:nvPr/>
        </p:nvGraphicFramePr>
        <p:xfrm>
          <a:off x="7740352" y="3356992"/>
          <a:ext cx="468312" cy="309562"/>
        </p:xfrm>
        <a:graphic>
          <a:graphicData uri="http://schemas.openxmlformats.org/presentationml/2006/ole">
            <p:oleObj spid="_x0000_s88074" name="Equation" r:id="rId11" imgW="215640" imgH="203040" progId="Equation.DSMT4">
              <p:embed/>
            </p:oleObj>
          </a:graphicData>
        </a:graphic>
      </p:graphicFrame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7740352" y="2636912"/>
          <a:ext cx="496887" cy="299294"/>
        </p:xfrm>
        <a:graphic>
          <a:graphicData uri="http://schemas.openxmlformats.org/presentationml/2006/ole">
            <p:oleObj spid="_x0000_s88075" name="Equation" r:id="rId12" imgW="228600" imgH="203040" progId="Equation.DSMT4">
              <p:embed/>
            </p:oleObj>
          </a:graphicData>
        </a:graphic>
      </p:graphicFrame>
      <p:graphicFrame>
        <p:nvGraphicFramePr>
          <p:cNvPr id="6" name="Object 18"/>
          <p:cNvGraphicFramePr>
            <a:graphicFrameLocks noChangeAspect="1"/>
          </p:cNvGraphicFramePr>
          <p:nvPr/>
        </p:nvGraphicFramePr>
        <p:xfrm>
          <a:off x="7740352" y="1484784"/>
          <a:ext cx="498475" cy="309562"/>
        </p:xfrm>
        <a:graphic>
          <a:graphicData uri="http://schemas.openxmlformats.org/presentationml/2006/ole">
            <p:oleObj spid="_x0000_s88076" name="Equation" r:id="rId13" imgW="228600" imgH="203040" progId="Equation.DSMT4">
              <p:embed/>
            </p:oleObj>
          </a:graphicData>
        </a:graphic>
      </p:graphicFrame>
      <p:graphicFrame>
        <p:nvGraphicFramePr>
          <p:cNvPr id="8" name="Object 18"/>
          <p:cNvGraphicFramePr>
            <a:graphicFrameLocks noChangeAspect="1"/>
          </p:cNvGraphicFramePr>
          <p:nvPr/>
        </p:nvGraphicFramePr>
        <p:xfrm>
          <a:off x="7668344" y="5157192"/>
          <a:ext cx="633413" cy="309563"/>
        </p:xfrm>
        <a:graphic>
          <a:graphicData uri="http://schemas.openxmlformats.org/presentationml/2006/ole">
            <p:oleObj spid="_x0000_s88077" name="Equation" r:id="rId14" imgW="291960" imgH="203040" progId="Equation.DSMT4">
              <p:embed/>
            </p:oleObj>
          </a:graphicData>
        </a:graphic>
      </p:graphicFrame>
      <p:graphicFrame>
        <p:nvGraphicFramePr>
          <p:cNvPr id="10" name="Object 28"/>
          <p:cNvGraphicFramePr>
            <a:graphicFrameLocks noChangeAspect="1"/>
          </p:cNvGraphicFramePr>
          <p:nvPr/>
        </p:nvGraphicFramePr>
        <p:xfrm>
          <a:off x="755576" y="5013176"/>
          <a:ext cx="1884040" cy="565097"/>
        </p:xfrm>
        <a:graphic>
          <a:graphicData uri="http://schemas.openxmlformats.org/presentationml/2006/ole">
            <p:oleObj spid="_x0000_s88078" name="Equation" r:id="rId15" imgW="1333440" imgH="482400" progId="Equation.DSMT4">
              <p:embed/>
            </p:oleObj>
          </a:graphicData>
        </a:graphic>
      </p:graphicFrame>
      <p:sp>
        <p:nvSpPr>
          <p:cNvPr id="32" name="Стрелка вправо 31"/>
          <p:cNvSpPr/>
          <p:nvPr/>
        </p:nvSpPr>
        <p:spPr>
          <a:xfrm>
            <a:off x="2339752" y="2060848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flipV="1">
            <a:off x="1763688" y="400506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8079" name="Object 15"/>
          <p:cNvGraphicFramePr>
            <a:graphicFrameLocks noChangeAspect="1"/>
          </p:cNvGraphicFramePr>
          <p:nvPr/>
        </p:nvGraphicFramePr>
        <p:xfrm>
          <a:off x="5364088" y="3861048"/>
          <a:ext cx="1656184" cy="606116"/>
        </p:xfrm>
        <a:graphic>
          <a:graphicData uri="http://schemas.openxmlformats.org/presentationml/2006/ole">
            <p:oleObj spid="_x0000_s88079" name="Equation" r:id="rId16" imgW="1130040" imgH="457200" progId="Equation.DSMT4">
              <p:embed/>
            </p:oleObj>
          </a:graphicData>
        </a:graphic>
      </p:graphicFrame>
      <p:graphicFrame>
        <p:nvGraphicFramePr>
          <p:cNvPr id="35" name="Object 28"/>
          <p:cNvGraphicFramePr>
            <a:graphicFrameLocks noChangeAspect="1"/>
          </p:cNvGraphicFramePr>
          <p:nvPr/>
        </p:nvGraphicFramePr>
        <p:xfrm>
          <a:off x="5004048" y="5013176"/>
          <a:ext cx="2160240" cy="564130"/>
        </p:xfrm>
        <a:graphic>
          <a:graphicData uri="http://schemas.openxmlformats.org/presentationml/2006/ole">
            <p:oleObj spid="_x0000_s88080" name="Equation" r:id="rId17" imgW="1612800" imgH="507960" progId="Equation.DSMT4">
              <p:embed/>
            </p:oleObj>
          </a:graphicData>
        </a:graphic>
      </p:graphicFrame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8082" name="Object 18"/>
          <p:cNvGraphicFramePr>
            <a:graphicFrameLocks noChangeAspect="1"/>
          </p:cNvGraphicFramePr>
          <p:nvPr/>
        </p:nvGraphicFramePr>
        <p:xfrm>
          <a:off x="3059832" y="5085184"/>
          <a:ext cx="1656184" cy="422382"/>
        </p:xfrm>
        <a:graphic>
          <a:graphicData uri="http://schemas.openxmlformats.org/presentationml/2006/ole">
            <p:oleObj spid="_x0000_s88082" name="Equation" r:id="rId18" imgW="1422400" imgH="368300" progId="Equation.DSMT4">
              <p:embed/>
            </p:oleObj>
          </a:graphicData>
        </a:graphic>
      </p:graphicFrame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8086" name="Object 3"/>
          <p:cNvGraphicFramePr>
            <a:graphicFrameLocks noChangeAspect="1"/>
          </p:cNvGraphicFramePr>
          <p:nvPr/>
        </p:nvGraphicFramePr>
        <p:xfrm>
          <a:off x="971600" y="5517232"/>
          <a:ext cx="7027863" cy="754062"/>
        </p:xfrm>
        <a:graphic>
          <a:graphicData uri="http://schemas.openxmlformats.org/presentationml/2006/ole">
            <p:oleObj spid="_x0000_s88086" name="Equation" r:id="rId19" imgW="4686120" imgH="571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26"/>
          <p:cNvGraphicFramePr>
            <a:graphicFrameLocks noChangeAspect="1"/>
          </p:cNvGraphicFramePr>
          <p:nvPr/>
        </p:nvGraphicFramePr>
        <p:xfrm>
          <a:off x="1870075" y="404813"/>
          <a:ext cx="5770563" cy="795337"/>
        </p:xfrm>
        <a:graphic>
          <a:graphicData uri="http://schemas.openxmlformats.org/presentationml/2006/ole">
            <p:oleObj spid="_x0000_s87042" name="Equation" r:id="rId3" imgW="3340080" imgH="558720" progId="Equation.DSMT4">
              <p:embed/>
            </p:oleObj>
          </a:graphicData>
        </a:graphic>
      </p:graphicFrame>
      <p:graphicFrame>
        <p:nvGraphicFramePr>
          <p:cNvPr id="87045" name="Object 22"/>
          <p:cNvGraphicFramePr>
            <a:graphicFrameLocks noChangeAspect="1"/>
          </p:cNvGraphicFramePr>
          <p:nvPr/>
        </p:nvGraphicFramePr>
        <p:xfrm>
          <a:off x="395536" y="3501008"/>
          <a:ext cx="4032350" cy="936104"/>
        </p:xfrm>
        <a:graphic>
          <a:graphicData uri="http://schemas.openxmlformats.org/presentationml/2006/ole">
            <p:oleObj spid="_x0000_s87045" name="Equation" r:id="rId4" imgW="2209680" imgH="634680" progId="Equation.DSMT4">
              <p:embed/>
            </p:oleObj>
          </a:graphicData>
        </a:graphic>
      </p:graphicFrame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611560" y="5013176"/>
          <a:ext cx="6912768" cy="1152128"/>
        </p:xfrm>
        <a:graphic>
          <a:graphicData uri="http://schemas.openxmlformats.org/presentationml/2006/ole">
            <p:oleObj spid="_x0000_s87046" name="Equation" r:id="rId5" imgW="4495680" imgH="863280" progId="Equation.DSMT4">
              <p:embed/>
            </p:oleObj>
          </a:graphicData>
        </a:graphic>
      </p:graphicFrame>
      <p:graphicFrame>
        <p:nvGraphicFramePr>
          <p:cNvPr id="87047" name="Object 19"/>
          <p:cNvGraphicFramePr>
            <a:graphicFrameLocks noChangeAspect="1"/>
          </p:cNvGraphicFramePr>
          <p:nvPr/>
        </p:nvGraphicFramePr>
        <p:xfrm>
          <a:off x="1979713" y="1412776"/>
          <a:ext cx="3096344" cy="495300"/>
        </p:xfrm>
        <a:graphic>
          <a:graphicData uri="http://schemas.openxmlformats.org/presentationml/2006/ole">
            <p:oleObj spid="_x0000_s87047" name="Equation" r:id="rId6" imgW="1549080" imgH="317160" progId="Equation.DSMT4">
              <p:embed/>
            </p:oleObj>
          </a:graphicData>
        </a:graphic>
      </p:graphicFrame>
      <p:graphicFrame>
        <p:nvGraphicFramePr>
          <p:cNvPr id="87050" name="Object 10"/>
          <p:cNvGraphicFramePr>
            <a:graphicFrameLocks noChangeAspect="1"/>
          </p:cNvGraphicFramePr>
          <p:nvPr/>
        </p:nvGraphicFramePr>
        <p:xfrm>
          <a:off x="5364088" y="1340768"/>
          <a:ext cx="2224916" cy="742007"/>
        </p:xfrm>
        <a:graphic>
          <a:graphicData uri="http://schemas.openxmlformats.org/presentationml/2006/ole">
            <p:oleObj spid="_x0000_s87050" name="Equation" r:id="rId7" imgW="1523880" imgH="507960" progId="Equation.DSMT4">
              <p:embed/>
            </p:oleObj>
          </a:graphicData>
        </a:graphic>
      </p:graphicFrame>
      <p:graphicFrame>
        <p:nvGraphicFramePr>
          <p:cNvPr id="87051" name="Object 13"/>
          <p:cNvGraphicFramePr>
            <a:graphicFrameLocks noChangeAspect="1"/>
          </p:cNvGraphicFramePr>
          <p:nvPr/>
        </p:nvGraphicFramePr>
        <p:xfrm>
          <a:off x="7884368" y="620688"/>
          <a:ext cx="606425" cy="309562"/>
        </p:xfrm>
        <a:graphic>
          <a:graphicData uri="http://schemas.openxmlformats.org/presentationml/2006/ole">
            <p:oleObj spid="_x0000_s87051" name="Equation" r:id="rId8" imgW="279360" imgH="203040" progId="Equation.DSMT4">
              <p:embed/>
            </p:oleObj>
          </a:graphicData>
        </a:graphic>
      </p:graphicFrame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52" name="Object 12"/>
          <p:cNvGraphicFramePr>
            <a:graphicFrameLocks noChangeAspect="1"/>
          </p:cNvGraphicFramePr>
          <p:nvPr/>
        </p:nvGraphicFramePr>
        <p:xfrm>
          <a:off x="3563888" y="2204864"/>
          <a:ext cx="2016224" cy="455276"/>
        </p:xfrm>
        <a:graphic>
          <a:graphicData uri="http://schemas.openxmlformats.org/presentationml/2006/ole">
            <p:oleObj spid="_x0000_s87052" name="Equation" r:id="rId9" imgW="1181100" imgH="279400" progId="Equation.DSMT4">
              <p:embed/>
            </p:oleObj>
          </a:graphicData>
        </a:graphic>
      </p:graphicFrame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5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55" name="Object 15"/>
          <p:cNvGraphicFramePr>
            <a:graphicFrameLocks noChangeAspect="1"/>
          </p:cNvGraphicFramePr>
          <p:nvPr/>
        </p:nvGraphicFramePr>
        <p:xfrm>
          <a:off x="3563888" y="2708920"/>
          <a:ext cx="1804217" cy="410716"/>
        </p:xfrm>
        <a:graphic>
          <a:graphicData uri="http://schemas.openxmlformats.org/presentationml/2006/ole">
            <p:oleObj spid="_x0000_s87055" name="Equation" r:id="rId10" imgW="1206500" imgH="279400" progId="Equation.DSMT4">
              <p:embed/>
            </p:oleObj>
          </a:graphicData>
        </a:graphic>
      </p:graphicFrame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7058" name="Object 18"/>
          <p:cNvGraphicFramePr>
            <a:graphicFrameLocks noChangeAspect="1"/>
          </p:cNvGraphicFramePr>
          <p:nvPr/>
        </p:nvGraphicFramePr>
        <p:xfrm>
          <a:off x="5724128" y="3501008"/>
          <a:ext cx="2030368" cy="924395"/>
        </p:xfrm>
        <a:graphic>
          <a:graphicData uri="http://schemas.openxmlformats.org/presentationml/2006/ole">
            <p:oleObj spid="_x0000_s87058" name="Equation" r:id="rId11" imgW="1562040" imgH="711000" progId="Equation.DSMT4">
              <p:embed/>
            </p:oleObj>
          </a:graphicData>
        </a:graphic>
      </p:graphicFrame>
      <p:sp>
        <p:nvSpPr>
          <p:cNvPr id="20" name="Стрелка вправо 19"/>
          <p:cNvSpPr/>
          <p:nvPr/>
        </p:nvSpPr>
        <p:spPr>
          <a:xfrm>
            <a:off x="4716016" y="3861048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7059" name="Object 13"/>
          <p:cNvGraphicFramePr>
            <a:graphicFrameLocks noChangeAspect="1"/>
          </p:cNvGraphicFramePr>
          <p:nvPr/>
        </p:nvGraphicFramePr>
        <p:xfrm>
          <a:off x="7872413" y="1484313"/>
          <a:ext cx="633412" cy="309562"/>
        </p:xfrm>
        <a:graphic>
          <a:graphicData uri="http://schemas.openxmlformats.org/presentationml/2006/ole">
            <p:oleObj spid="_x0000_s87059" name="Equation" r:id="rId12" imgW="291960" imgH="203040" progId="Equation.DSMT4">
              <p:embed/>
            </p:oleObj>
          </a:graphicData>
        </a:graphic>
      </p:graphicFrame>
      <p:graphicFrame>
        <p:nvGraphicFramePr>
          <p:cNvPr id="87060" name="Object 13"/>
          <p:cNvGraphicFramePr>
            <a:graphicFrameLocks noChangeAspect="1"/>
          </p:cNvGraphicFramePr>
          <p:nvPr/>
        </p:nvGraphicFramePr>
        <p:xfrm>
          <a:off x="7884368" y="2204864"/>
          <a:ext cx="606425" cy="309562"/>
        </p:xfrm>
        <a:graphic>
          <a:graphicData uri="http://schemas.openxmlformats.org/presentationml/2006/ole">
            <p:oleObj spid="_x0000_s87060" name="Equation" r:id="rId13" imgW="279360" imgH="203040" progId="Equation.DSMT4">
              <p:embed/>
            </p:oleObj>
          </a:graphicData>
        </a:graphic>
      </p:graphicFrame>
      <p:graphicFrame>
        <p:nvGraphicFramePr>
          <p:cNvPr id="87061" name="Object 13"/>
          <p:cNvGraphicFramePr>
            <a:graphicFrameLocks noChangeAspect="1"/>
          </p:cNvGraphicFramePr>
          <p:nvPr/>
        </p:nvGraphicFramePr>
        <p:xfrm>
          <a:off x="7884368" y="3717032"/>
          <a:ext cx="606425" cy="309563"/>
        </p:xfrm>
        <a:graphic>
          <a:graphicData uri="http://schemas.openxmlformats.org/presentationml/2006/ole">
            <p:oleObj spid="_x0000_s87061" name="Equation" r:id="rId14" imgW="279360" imgH="203040" progId="Equation.DSMT4">
              <p:embed/>
            </p:oleObj>
          </a:graphicData>
        </a:graphic>
      </p:graphicFrame>
      <p:graphicFrame>
        <p:nvGraphicFramePr>
          <p:cNvPr id="87062" name="Object 13"/>
          <p:cNvGraphicFramePr>
            <a:graphicFrameLocks noChangeAspect="1"/>
          </p:cNvGraphicFramePr>
          <p:nvPr/>
        </p:nvGraphicFramePr>
        <p:xfrm>
          <a:off x="7872413" y="2708275"/>
          <a:ext cx="633412" cy="309563"/>
        </p:xfrm>
        <a:graphic>
          <a:graphicData uri="http://schemas.openxmlformats.org/presentationml/2006/ole">
            <p:oleObj spid="_x0000_s87062" name="Equation" r:id="rId15" imgW="291960" imgH="203040" progId="Equation.DSMT4">
              <p:embed/>
            </p:oleObj>
          </a:graphicData>
        </a:graphic>
      </p:graphicFrame>
      <p:graphicFrame>
        <p:nvGraphicFramePr>
          <p:cNvPr id="87063" name="Object 13"/>
          <p:cNvGraphicFramePr>
            <a:graphicFrameLocks noChangeAspect="1"/>
          </p:cNvGraphicFramePr>
          <p:nvPr/>
        </p:nvGraphicFramePr>
        <p:xfrm>
          <a:off x="7872413" y="5084763"/>
          <a:ext cx="633412" cy="309562"/>
        </p:xfrm>
        <a:graphic>
          <a:graphicData uri="http://schemas.openxmlformats.org/presentationml/2006/ole">
            <p:oleObj spid="_x0000_s87063" name="Equation" r:id="rId16" imgW="291960" imgH="203040" progId="Equation.DSMT4">
              <p:embed/>
            </p:oleObj>
          </a:graphicData>
        </a:graphic>
      </p:graphicFrame>
      <p:sp>
        <p:nvSpPr>
          <p:cNvPr id="26" name="Содержимое 2"/>
          <p:cNvSpPr txBox="1">
            <a:spLocks/>
          </p:cNvSpPr>
          <p:nvPr/>
        </p:nvSpPr>
        <p:spPr bwMode="auto">
          <a:xfrm>
            <a:off x="323528" y="3140968"/>
            <a:ext cx="43204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</a:pPr>
            <a:r>
              <a:rPr lang="be-BY" dirty="0" smtClean="0"/>
              <a:t>для решения Герца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 bwMode="auto">
          <a:xfrm>
            <a:off x="395536" y="4437112"/>
            <a:ext cx="79928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</a:pPr>
            <a:r>
              <a:rPr lang="be-BY" dirty="0" smtClean="0"/>
              <a:t>для индентора с конусоидальной формой поверхности, переходящей в сферическое основание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ИССЛЕДОВАНИЕ   УПРУГИХ  СВОЙСТВ  ЭРИТРОЦИТОВ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+mn-lt"/>
              </a:rPr>
            </a:b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68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501008"/>
            <a:ext cx="8229600" cy="2736304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dirty="0" smtClean="0"/>
              <a:t>	 </a:t>
            </a:r>
          </a:p>
        </p:txBody>
      </p:sp>
      <p:sp>
        <p:nvSpPr>
          <p:cNvPr id="20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endParaRPr lang="ru-RU"/>
          </a:p>
        </p:txBody>
      </p:sp>
      <p:sp>
        <p:nvSpPr>
          <p:cNvPr id="2070" name="Rectangle 5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/>
              <a:t> </a:t>
            </a:r>
            <a:endParaRPr lang="ru-RU"/>
          </a:p>
        </p:txBody>
      </p:sp>
      <p:sp>
        <p:nvSpPr>
          <p:cNvPr id="207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endParaRPr lang="ru-RU"/>
          </a:p>
        </p:txBody>
      </p:sp>
      <p:sp>
        <p:nvSpPr>
          <p:cNvPr id="2072" name="Rectangle 9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/>
              <a:t> </a:t>
            </a:r>
            <a:endParaRPr lang="ru-RU"/>
          </a:p>
        </p:txBody>
      </p:sp>
      <p:sp>
        <p:nvSpPr>
          <p:cNvPr id="207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74" name="Rectangle 1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207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   </a:t>
            </a:r>
            <a:endParaRPr lang="ru-RU"/>
          </a:p>
        </p:txBody>
      </p:sp>
      <p:sp>
        <p:nvSpPr>
          <p:cNvPr id="2076" name="Rectangle 17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.        </a:t>
            </a:r>
            <a:endParaRPr lang="ru-RU"/>
          </a:p>
        </p:txBody>
      </p:sp>
      <p:sp>
        <p:nvSpPr>
          <p:cNvPr id="207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       </a:t>
            </a:r>
            <a:endParaRPr lang="ru-RU"/>
          </a:p>
        </p:txBody>
      </p:sp>
      <p:sp>
        <p:nvSpPr>
          <p:cNvPr id="207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79" name="Rectangle 24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2080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81" name="Rectangle 28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	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41" name="Содержимое 2"/>
          <p:cNvSpPr txBox="1">
            <a:spLocks/>
          </p:cNvSpPr>
          <p:nvPr/>
        </p:nvSpPr>
        <p:spPr bwMode="auto">
          <a:xfrm>
            <a:off x="3059832" y="1340768"/>
            <a:ext cx="56166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МОДЕЛЬ 1</a:t>
            </a:r>
          </a:p>
          <a:p>
            <a:pPr marR="0" lvl="0" indent="3175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КЛАССИЧЕСКОЕ РЕШЕНИЕ ЗАДАЧИ ГЕРЦА</a:t>
            </a:r>
            <a:r>
              <a:rPr kumimoji="0" lang="ru-RU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ДЛЯ СФЕРИЧЕСКОГО ИНДЕНТОРА</a:t>
            </a:r>
          </a:p>
        </p:txBody>
      </p: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Содержимое 2"/>
          <p:cNvSpPr txBox="1">
            <a:spLocks/>
          </p:cNvSpPr>
          <p:nvPr/>
        </p:nvSpPr>
        <p:spPr bwMode="auto">
          <a:xfrm>
            <a:off x="3059832" y="2348880"/>
            <a:ext cx="57606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МОДЕЛЬ 2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ru-RU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РЕШЕНИЕ ДЛЯ КОНУСОИДАЛЬНОГО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ИНДЕНТОРА СО СФЕРИЧЕСКИМ ОСНОВАНИЕМ</a:t>
            </a:r>
          </a:p>
        </p:txBody>
      </p:sp>
      <p:sp>
        <p:nvSpPr>
          <p:cNvPr id="43" name="Содержимое 2"/>
          <p:cNvSpPr txBox="1">
            <a:spLocks/>
          </p:cNvSpPr>
          <p:nvPr/>
        </p:nvSpPr>
        <p:spPr bwMode="auto">
          <a:xfrm>
            <a:off x="467544" y="3356992"/>
            <a:ext cx="80648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МОДЕЛЬ 3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ru-RU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РЕШЕНИЕ СНЕДАНА ДЛЯ СФЕРЫ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МОДЕЛЬ 4</a:t>
            </a:r>
            <a:r>
              <a:rPr kumimoji="0" lang="ru-RU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ru-RU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МОДИФИЦИРОВАННОЕ РЕШЕНИЕ ГЕРЦА  НА ОСНОВЕ ИНТЕГРОДИФФЕРЕНЦИРОВАНИЯ ДРОБНОГО ПОРЯДКА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МОДЕЛЬ 5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 ДЛЯ КОНУСОИДАЛЬНОГО ИНДЕНТОРА СО СФЕРИЧЕСКИМ ОСНОВАНИЕМ ДЛЯ ВЯЗКОУПРУГИХ МАТЕРИАЛОВ С ИСПОЛЬЗОВАНИЕМ ПРОИЗВОДНЫХ ДРОБНОГО ПОРЯДКА</a:t>
            </a:r>
            <a:endParaRPr kumimoji="0" lang="ru-RU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ru-RU" b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0131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364" y="1124744"/>
            <a:ext cx="2487549" cy="216024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4716016" y="620688"/>
            <a:ext cx="3960440" cy="72008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ГЕМОРЕОЛОГИЧЕСКИЕ МОДИФИКАЦИИ</a:t>
            </a:r>
          </a:p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ru-RU" b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810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716016" y="1772816"/>
            <a:ext cx="3960440" cy="144016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ИШЕМИЧЕСКАЯ БОЛЕЗНЬ СЕРДЦА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endParaRPr lang="ru-RU" sz="1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ОСТРЫЙ КОРОНАРНЫЙ СИНДРОМ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ru-RU" b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flipH="1">
            <a:off x="6444208" y="134076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6804248" y="1340768"/>
            <a:ext cx="21602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3960440" cy="2519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39552" y="3645024"/>
            <a:ext cx="3960440" cy="252028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УЛЬТРОФИОЛЕТОВАЯ МОДИФИКАЦИЯ КРОВИ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endParaRPr lang="ru-RU" sz="1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ЭКСТРАКОРПОРАЛЬНАЯ АУТОГЕМОМАГНИТОТЕРАПИЯ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ru-RU" b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1052736"/>
          </a:xfrm>
        </p:spPr>
        <p:txBody>
          <a:bodyPr>
            <a:norm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ЗНАЧЕНИЕ МОДУЛЯ УПРУГОСТИ ЭРИТРОЦИТОВ ПАЦИЕНТОВ ДО И ПОСЛЕ ЛЕЧЕНИЯ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68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501008"/>
            <a:ext cx="8229600" cy="2736304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dirty="0" smtClean="0"/>
              <a:t>	 </a:t>
            </a:r>
          </a:p>
        </p:txBody>
      </p:sp>
      <p:sp>
        <p:nvSpPr>
          <p:cNvPr id="20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endParaRPr lang="ru-RU"/>
          </a:p>
        </p:txBody>
      </p:sp>
      <p:sp>
        <p:nvSpPr>
          <p:cNvPr id="2070" name="Rectangle 5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/>
              <a:t> </a:t>
            </a:r>
            <a:endParaRPr lang="ru-RU"/>
          </a:p>
        </p:txBody>
      </p:sp>
      <p:sp>
        <p:nvSpPr>
          <p:cNvPr id="207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endParaRPr lang="ru-RU"/>
          </a:p>
        </p:txBody>
      </p:sp>
      <p:sp>
        <p:nvSpPr>
          <p:cNvPr id="2072" name="Rectangle 9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/>
              <a:t> </a:t>
            </a:r>
            <a:endParaRPr lang="ru-RU"/>
          </a:p>
        </p:txBody>
      </p:sp>
      <p:sp>
        <p:nvSpPr>
          <p:cNvPr id="207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74" name="Rectangle 1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207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   </a:t>
            </a:r>
            <a:endParaRPr lang="ru-RU"/>
          </a:p>
        </p:txBody>
      </p:sp>
      <p:sp>
        <p:nvSpPr>
          <p:cNvPr id="2076" name="Rectangle 17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.        </a:t>
            </a:r>
            <a:endParaRPr lang="ru-RU"/>
          </a:p>
        </p:txBody>
      </p:sp>
      <p:sp>
        <p:nvSpPr>
          <p:cNvPr id="207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       </a:t>
            </a:r>
            <a:endParaRPr lang="ru-RU"/>
          </a:p>
        </p:txBody>
      </p:sp>
      <p:sp>
        <p:nvSpPr>
          <p:cNvPr id="207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79" name="Rectangle 24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2080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81" name="Rectangle 28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	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41" name="Содержимое 2"/>
          <p:cNvSpPr txBox="1">
            <a:spLocks/>
          </p:cNvSpPr>
          <p:nvPr/>
        </p:nvSpPr>
        <p:spPr bwMode="auto">
          <a:xfrm>
            <a:off x="3059832" y="1340768"/>
            <a:ext cx="56166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ru-RU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971600" y="1556792"/>
          <a:ext cx="7488830" cy="4104463"/>
        </p:xfrm>
        <a:graphic>
          <a:graphicData uri="http://schemas.openxmlformats.org/drawingml/2006/table">
            <a:tbl>
              <a:tblPr/>
              <a:tblGrid>
                <a:gridCol w="936287"/>
                <a:gridCol w="727897"/>
                <a:gridCol w="727897"/>
                <a:gridCol w="727897"/>
                <a:gridCol w="727897"/>
                <a:gridCol w="727897"/>
                <a:gridCol w="728632"/>
                <a:gridCol w="728632"/>
                <a:gridCol w="727897"/>
                <a:gridCol w="727897"/>
              </a:tblGrid>
              <a:tr h="631455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          Пациент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Вид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модели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Пациент 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Е, МПа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Пациент 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Е, МПа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Пациент 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Е, МПа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Пациент 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Е, МПа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72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после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после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после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после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Модель 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МАТК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41,93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94,79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31,46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172,85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81,05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92,75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38,94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72,07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РАТК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40,36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106,09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31,12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188,11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82,25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103,18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41,27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76,45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Модель 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МАТК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42,15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95,73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32,15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172,90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83,98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94,84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39,30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71,45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РАТК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40,55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106,70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31,82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188,15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95,31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103,21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41,55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78,09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Модель 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МАТК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29,97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74,25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26,16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76,26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49,08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51,85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29,71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59,25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РАТК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28,11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79,95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25,83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76,89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49,63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53,35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30,85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61,52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Модель 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МАТК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35,09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85,56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27,65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156,56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71,37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77,61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33,47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66,62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РАТК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32,18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89,48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26,95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163,04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71,22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81,26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33,79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67,32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Модель 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МАТК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35,39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86,76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28,50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156,63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72,02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77,67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34,00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68,74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РАТК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32,44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90,45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27,83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163,10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72,72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81,30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34,24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69,25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>
            <a:off x="971600" y="1556792"/>
            <a:ext cx="1656184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3608" y="1052737"/>
          <a:ext cx="7416822" cy="4536506"/>
        </p:xfrm>
        <a:graphic>
          <a:graphicData uri="http://schemas.openxmlformats.org/drawingml/2006/table">
            <a:tbl>
              <a:tblPr/>
              <a:tblGrid>
                <a:gridCol w="953537"/>
                <a:gridCol w="742056"/>
                <a:gridCol w="742056"/>
                <a:gridCol w="741308"/>
                <a:gridCol w="742056"/>
                <a:gridCol w="742056"/>
                <a:gridCol w="741308"/>
                <a:gridCol w="741308"/>
                <a:gridCol w="635942"/>
                <a:gridCol w="635195"/>
              </a:tblGrid>
              <a:tr h="697924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            Пациент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Вид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модели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Пациент 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Е, МПа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Пациент 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Е, МПа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Пациент 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Е, МПа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Пациент 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Е, МПа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6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после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после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после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после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6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Модель 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МАТК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93,95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158,45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49,18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94,46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54,05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96,48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34,72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26,55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РАТК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102,99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186,23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51,89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101,46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58,41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96,70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38,55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28,50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6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Модель 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МАТК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93,97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158,57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49,42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94,50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54,46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96,56,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34,95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26,80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РАТК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103,00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186,33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51,94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101,03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58,75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96,79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38,74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28,70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6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Модель 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МАТК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54,14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77,52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36,89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58,11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39,83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58,11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25,54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19,15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РАТК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54,27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82,74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38,0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60,07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58,52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27,75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20,12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6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Модель 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МАТК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88,29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147,24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42,69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82,27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47,26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79,17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28,12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21,11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РАТК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89,12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156,06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43,21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85,29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48,29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79,39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29,65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22,06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6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Модель 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МАТК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88,32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147,39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43,06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82,33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47,78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79,31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28,46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21,40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РАТК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89,22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156,19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43,52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85,34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48,75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79,56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29,96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22,50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3185" name="AutoShape 1"/>
          <p:cNvSpPr>
            <a:spLocks noChangeShapeType="1"/>
          </p:cNvSpPr>
          <p:nvPr/>
        </p:nvSpPr>
        <p:spPr bwMode="auto">
          <a:xfrm>
            <a:off x="1043608" y="1124744"/>
            <a:ext cx="1656184" cy="10081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764704"/>
          </a:xfrm>
        </p:spPr>
        <p:txBody>
          <a:bodyPr>
            <a:norm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ГРАФИКИ ЗАВИСИМОСТИ МОДУЛЯ УПРУГОСТИ ОТ ВРЕМЕНИ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endParaRPr lang="ru-RU"/>
          </a:p>
        </p:txBody>
      </p:sp>
      <p:sp>
        <p:nvSpPr>
          <p:cNvPr id="2070" name="Rectangle 5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/>
              <a:t> </a:t>
            </a:r>
            <a:endParaRPr lang="ru-RU"/>
          </a:p>
        </p:txBody>
      </p:sp>
      <p:sp>
        <p:nvSpPr>
          <p:cNvPr id="207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endParaRPr lang="ru-RU"/>
          </a:p>
        </p:txBody>
      </p:sp>
      <p:sp>
        <p:nvSpPr>
          <p:cNvPr id="2072" name="Rectangle 9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/>
              <a:t> </a:t>
            </a:r>
            <a:endParaRPr lang="ru-RU"/>
          </a:p>
        </p:txBody>
      </p:sp>
      <p:sp>
        <p:nvSpPr>
          <p:cNvPr id="207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74" name="Rectangle 1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207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   </a:t>
            </a:r>
            <a:endParaRPr lang="ru-RU"/>
          </a:p>
        </p:txBody>
      </p:sp>
      <p:sp>
        <p:nvSpPr>
          <p:cNvPr id="2076" name="Rectangle 17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.        </a:t>
            </a:r>
            <a:endParaRPr lang="ru-RU"/>
          </a:p>
        </p:txBody>
      </p:sp>
      <p:sp>
        <p:nvSpPr>
          <p:cNvPr id="207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       </a:t>
            </a:r>
            <a:endParaRPr lang="ru-RU"/>
          </a:p>
        </p:txBody>
      </p:sp>
      <p:sp>
        <p:nvSpPr>
          <p:cNvPr id="207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79" name="Rectangle 24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2080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81" name="Rectangle 28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	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41" name="Содержимое 2"/>
          <p:cNvSpPr txBox="1">
            <a:spLocks/>
          </p:cNvSpPr>
          <p:nvPr/>
        </p:nvSpPr>
        <p:spPr bwMode="auto">
          <a:xfrm>
            <a:off x="3059832" y="1340768"/>
            <a:ext cx="56166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ru-RU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6257" name="Рисунок 375"/>
          <p:cNvPicPr>
            <a:picLocks noChangeAspect="1" noChangeArrowheads="1"/>
          </p:cNvPicPr>
          <p:nvPr/>
        </p:nvPicPr>
        <p:blipFill>
          <a:blip r:embed="rId3" cstate="print"/>
          <a:srcRect t="22673"/>
          <a:stretch>
            <a:fillRect/>
          </a:stretch>
        </p:blipFill>
        <p:spPr bwMode="auto">
          <a:xfrm>
            <a:off x="683568" y="1340768"/>
            <a:ext cx="3816424" cy="2435500"/>
          </a:xfrm>
          <a:prstGeom prst="rect">
            <a:avLst/>
          </a:prstGeom>
          <a:noFill/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 rot="16200000" flipH="1">
            <a:off x="5652122" y="1916831"/>
            <a:ext cx="2952328" cy="237626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6372200" y="1988840"/>
            <a:ext cx="216024" cy="216024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6372200" y="2852936"/>
            <a:ext cx="216024" cy="216024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 flipH="1" flipV="1">
            <a:off x="6372200" y="2420888"/>
            <a:ext cx="216024" cy="216024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0" y="415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6274" name="Рисунок 359"/>
          <p:cNvPicPr>
            <a:picLocks noChangeAspect="1" noChangeArrowheads="1"/>
          </p:cNvPicPr>
          <p:nvPr/>
        </p:nvPicPr>
        <p:blipFill>
          <a:blip r:embed="rId4" cstate="print"/>
          <a:srcRect t="30991"/>
          <a:stretch>
            <a:fillRect/>
          </a:stretch>
        </p:blipFill>
        <p:spPr bwMode="auto">
          <a:xfrm>
            <a:off x="755576" y="3933056"/>
            <a:ext cx="3744416" cy="232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6372200" y="3284984"/>
            <a:ext cx="216024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372200" y="3789040"/>
            <a:ext cx="216024" cy="216024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660232" y="1772816"/>
            <a:ext cx="4572000" cy="234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−  модель 1</a:t>
            </a:r>
            <a:endParaRPr lang="ru-RU" sz="2000" b="1" dirty="0" smtClean="0">
              <a:latin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− модель 2</a:t>
            </a:r>
            <a:endParaRPr lang="ru-RU" sz="2000" b="1" dirty="0" smtClean="0">
              <a:latin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− модель 3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− модель 4</a:t>
            </a:r>
            <a:endParaRPr lang="ru-RU" sz="2000" b="1" dirty="0" smtClean="0">
              <a:latin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− модель 5</a:t>
            </a:r>
            <a:endParaRPr lang="ru-RU" sz="20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059832" y="260648"/>
            <a:ext cx="41764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СОТРУДНИЧЕСТВО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15816" y="4077072"/>
            <a:ext cx="58681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KTH Royal Institute of Technology, Stockholm, Sweden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861048"/>
            <a:ext cx="134132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45224"/>
            <a:ext cx="1584176" cy="109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15816" y="5661248"/>
            <a:ext cx="59401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Delft University of Technology,</a:t>
            </a:r>
          </a:p>
          <a:p>
            <a:pPr algn="just" eaLnBrk="0" hangingPunct="0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Netherlands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987824" y="836712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76872"/>
            <a:ext cx="127095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43808" y="2492896"/>
            <a:ext cx="5868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Белорусский Государственный Медицинский Университет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908720"/>
            <a:ext cx="1080120" cy="125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771800" y="1124744"/>
            <a:ext cx="5868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Объединенный Институт Машиностроения НАН Беларуси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69560" cy="6127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 НАПРАВЛЕНИЯ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1484784"/>
            <a:ext cx="7920037" cy="4577879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МОДЕЛИРОВАНИЕ  СОСТОЯНИЯ, СВОЙСТВ И СТРУКТУРЫ БИОЛОГИЧЕСКИХ КЛЕТОК И ЭЛЕМЕНТОВ БИОТКАНЕЙ</a:t>
            </a:r>
          </a:p>
          <a:p>
            <a:pPr algn="just">
              <a:buFont typeface="Wingdings" pitchFamily="2" charset="2"/>
              <a:buChar char="§"/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МОДЕЛИРОВАНИЕ  СОСТОЯНИЯ И ПРОСТРАНСТВЕННО-ВРЕМЕННЫХ ИЗМЕНЕНИЙ БИОСТРУКТУР ПОД ВОЗДЕЙСТВИЕМ РАЗЛИЧНЫХ ФАКТОРОВ</a:t>
            </a:r>
          </a:p>
          <a:p>
            <a:pPr algn="just">
              <a:buFont typeface="Wingdings 3" pitchFamily="18" charset="2"/>
              <a:buNone/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МОДЕЛИРОВАНИЕ ПРОЦЕССОВ  ВЗАИМОДЕЙСТВИЯ БИОСТРУКТУР  МЕЖДУ СОБОЙ И ПОД ВОЗДЕЙСТВИЕМ ВНЕШНИХ ФАКТОРОВ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2988" y="2133600"/>
            <a:ext cx="7416800" cy="1814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МОДЕЛИРОВАНИЕ СОСТОЯНИЯ И ПРОСТРАНСТВЕННО-ВРЕМЕННЫХ ИЗМЕНЕНИЙ БИОСТРУКТУР ПОД ВОЗДЕЙСТВИЕМ РАЗЛИЧНЫХ ФАКТОРОВ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8229600" cy="450304"/>
          </a:xfrm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ОПИСАНИЕ</a:t>
            </a: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СОСТОЯНИЯ </a:t>
            </a: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АРТЕРИЙ</a:t>
            </a:r>
            <a:endParaRPr lang="ru-RU" sz="1800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332656"/>
            <a:ext cx="1219200" cy="1219200"/>
          </a:xfr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1772816"/>
            <a:ext cx="209890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356992"/>
            <a:ext cx="33272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81536" y="1844824"/>
            <a:ext cx="6462464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ОПИСАНИЕ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ДВИЖЕНИЕ КРОВИ ПО СОСУДАМ</a:t>
            </a: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(ЗОНЫ ТУРБУЛЕНТНОСТИ, </a:t>
            </a:r>
            <a:endParaRPr lang="en-US" sz="16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ОПРЕДЕЛЕНИЕ </a:t>
            </a:r>
            <a:r>
              <a:rPr lang="ru-RU" sz="16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«МЕРТВЫХ» ЗОН И ОБЛАСТЕЙ ЗАСТОЯ)</a:t>
            </a:r>
            <a:endParaRPr lang="ru-RU" sz="16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933056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144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ВЕРОЯТНОСТНО-ДЕТЕРМИНИРОВАННЫЕ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ПОДХОДЫ ДЛЯ   ОПИСАНИЯ РАЗВИТИЯ ТРУДНО ПРОГНОЗИРУЕМЫХ ЗАБОЛЕВАНИЙ (РАССЕЯНЫЙ СКЛЕРОЗ И ДР.)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12875"/>
            <a:ext cx="3389312" cy="3382963"/>
          </a:xfrm>
          <a:prstGeom prst="rect">
            <a:avLst/>
          </a:prstGeom>
          <a:noFill/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12776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501008"/>
            <a:ext cx="3024188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645024"/>
            <a:ext cx="312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2555777" y="3212976"/>
            <a:ext cx="2663825" cy="1398712"/>
            <a:chOff x="154276" y="1655373"/>
            <a:chExt cx="2163703" cy="105025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54276" y="1655373"/>
              <a:ext cx="2163703" cy="973876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МЕХАНИЧЕСКИЕ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СВОЙСТВА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БИОЛОГИЧЕСКИХ КЛЕТОК</a:t>
              </a: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186593" y="1687651"/>
              <a:ext cx="2099230" cy="101798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195" tIns="36195" rIns="36195" bIns="36195" spcCol="1270" anchor="ctr"/>
            <a:lstStyle/>
            <a:p>
              <a:pPr algn="ctr" defTabSz="2533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700" dirty="0"/>
            </a:p>
          </p:txBody>
        </p:sp>
      </p:grpSp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755576" y="1484784"/>
            <a:ext cx="2163763" cy="1193800"/>
            <a:chOff x="154356" y="1687152"/>
            <a:chExt cx="2163703" cy="119418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4356" y="1799900"/>
              <a:ext cx="2163703" cy="1081433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rgbClr val="002060"/>
                  </a:solidFill>
                </a:rPr>
                <a:t>ЭЛАСТИЧНОСТЬ</a:t>
              </a:r>
              <a:endParaRPr lang="en-US" b="1" dirty="0" smtClean="0">
                <a:solidFill>
                  <a:srgbClr val="00206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rgbClr val="002060"/>
                  </a:solidFill>
                </a:rPr>
                <a:t>(</a:t>
              </a:r>
              <a:r>
                <a:rPr lang="ru-RU" b="1" dirty="0">
                  <a:solidFill>
                    <a:srgbClr val="002060"/>
                  </a:solidFill>
                </a:rPr>
                <a:t>УПРУГОСТЬ</a:t>
              </a:r>
              <a:r>
                <a:rPr lang="ru-RU" b="1" dirty="0">
                  <a:solidFill>
                    <a:srgbClr val="000066"/>
                  </a:solidFill>
                </a:rPr>
                <a:t>)</a:t>
              </a:r>
            </a:p>
          </p:txBody>
        </p:sp>
        <p:sp>
          <p:nvSpPr>
            <p:cNvPr id="9" name="Скругленный прямоугольник 4"/>
            <p:cNvSpPr/>
            <p:nvPr/>
          </p:nvSpPr>
          <p:spPr>
            <a:xfrm>
              <a:off x="186105" y="1687152"/>
              <a:ext cx="2100205" cy="10179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195" tIns="36195" rIns="36195" bIns="36195" spcCol="1270" anchor="ctr"/>
            <a:lstStyle/>
            <a:p>
              <a:pPr algn="ctr" defTabSz="2533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700" dirty="0"/>
            </a:p>
          </p:txBody>
        </p:sp>
      </p:grpSp>
      <p:sp>
        <p:nvSpPr>
          <p:cNvPr id="11" name="Скругленный прямоугольник 10"/>
          <p:cNvSpPr/>
          <p:nvPr/>
        </p:nvSpPr>
        <p:spPr bwMode="auto">
          <a:xfrm>
            <a:off x="899592" y="5085184"/>
            <a:ext cx="2163762" cy="938212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ДЕФОРМАЦИЯ</a:t>
            </a:r>
          </a:p>
        </p:txBody>
      </p:sp>
      <p:grpSp>
        <p:nvGrpSpPr>
          <p:cNvPr id="10" name="Группа 12"/>
          <p:cNvGrpSpPr>
            <a:grpSpLocks/>
          </p:cNvGrpSpPr>
          <p:nvPr/>
        </p:nvGrpSpPr>
        <p:grpSpPr bwMode="auto">
          <a:xfrm>
            <a:off x="5940425" y="1628775"/>
            <a:ext cx="2519363" cy="1081088"/>
            <a:chOff x="154356" y="1655466"/>
            <a:chExt cx="2163703" cy="108185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54356" y="1655466"/>
              <a:ext cx="2163703" cy="108185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002060"/>
                  </a:solidFill>
                </a:rPr>
                <a:t>КЛЕТОЧНЫЕ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002060"/>
                  </a:solidFill>
                </a:rPr>
                <a:t>ОБОЛОЧКИ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002060"/>
                  </a:solidFill>
                </a:rPr>
                <a:t>(ПЛАЗМАТИЧЕСКИЕ МЕМБРАНЫ)</a:t>
              </a: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185714" y="1687238"/>
              <a:ext cx="2100986" cy="1018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195" tIns="36195" rIns="36195" bIns="36195" spcCol="1270" anchor="ctr"/>
            <a:lstStyle/>
            <a:p>
              <a:pPr algn="ctr" defTabSz="2533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700" dirty="0"/>
            </a:p>
          </p:txBody>
        </p:sp>
      </p:grpSp>
      <p:grpSp>
        <p:nvGrpSpPr>
          <p:cNvPr id="13" name="Группа 15"/>
          <p:cNvGrpSpPr>
            <a:grpSpLocks/>
          </p:cNvGrpSpPr>
          <p:nvPr/>
        </p:nvGrpSpPr>
        <p:grpSpPr bwMode="auto">
          <a:xfrm>
            <a:off x="6516688" y="3213100"/>
            <a:ext cx="2163762" cy="1081088"/>
            <a:chOff x="154356" y="1655466"/>
            <a:chExt cx="2163703" cy="108185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54356" y="1655466"/>
              <a:ext cx="2163703" cy="108185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002060"/>
                  </a:solidFill>
                </a:rPr>
                <a:t>ИНТЕГРАЛЬНЫЕ СТРУКТУРЫ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002060"/>
                  </a:solidFill>
                </a:rPr>
                <a:t>ЦИТОСКЕЛЕТА</a:t>
              </a:r>
            </a:p>
          </p:txBody>
        </p:sp>
        <p:sp>
          <p:nvSpPr>
            <p:cNvPr id="18" name="Скругленный прямоугольник 4"/>
            <p:cNvSpPr/>
            <p:nvPr/>
          </p:nvSpPr>
          <p:spPr>
            <a:xfrm>
              <a:off x="186105" y="1687238"/>
              <a:ext cx="2100205" cy="101830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195" tIns="36195" rIns="36195" bIns="36195" spcCol="1270" anchor="ctr"/>
            <a:lstStyle/>
            <a:p>
              <a:pPr algn="ctr" defTabSz="2533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700" dirty="0"/>
            </a:p>
          </p:txBody>
        </p:sp>
      </p:grpSp>
      <p:grpSp>
        <p:nvGrpSpPr>
          <p:cNvPr id="16" name="Группа 18"/>
          <p:cNvGrpSpPr>
            <a:grpSpLocks/>
          </p:cNvGrpSpPr>
          <p:nvPr/>
        </p:nvGrpSpPr>
        <p:grpSpPr bwMode="auto">
          <a:xfrm>
            <a:off x="6084888" y="4941889"/>
            <a:ext cx="2163762" cy="1079399"/>
            <a:chOff x="154356" y="1687152"/>
            <a:chExt cx="2163703" cy="126618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54356" y="1871441"/>
              <a:ext cx="2163703" cy="10819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000066"/>
                  </a:solidFill>
                </a:rPr>
                <a:t>ЯДРО</a:t>
              </a:r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186105" y="1687152"/>
              <a:ext cx="2100205" cy="101835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195" tIns="36195" rIns="36195" bIns="36195" spcCol="1270" anchor="ctr"/>
            <a:lstStyle/>
            <a:p>
              <a:pPr algn="ctr" defTabSz="2533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700" dirty="0"/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 flipV="1">
            <a:off x="5219700" y="2492375"/>
            <a:ext cx="720725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219700" y="4437063"/>
            <a:ext cx="864468" cy="720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5" idx="3"/>
          </p:cNvCxnSpPr>
          <p:nvPr/>
        </p:nvCxnSpPr>
        <p:spPr>
          <a:xfrm flipV="1">
            <a:off x="5219601" y="3860676"/>
            <a:ext cx="12969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483768" y="2636912"/>
            <a:ext cx="432470" cy="5761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2195736" y="4508500"/>
            <a:ext cx="504603" cy="5766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8" name="Прямоугольник 28"/>
          <p:cNvSpPr>
            <a:spLocks noChangeArrowheads="1"/>
          </p:cNvSpPr>
          <p:nvPr/>
        </p:nvSpPr>
        <p:spPr bwMode="auto">
          <a:xfrm>
            <a:off x="755576" y="188640"/>
            <a:ext cx="7848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ИЗМЕНЕНИЯ ФИЗИКО-МЕХАНИЧЕСКИХ СВОЙСТВ КЛЕТОК 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ТКАНЕЙ ПРИ РАЗВИТИИ ЗАБОЛЕВАНИЙ ИЛИ ПОД ВОЗДЕЙСТВИЕМ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ФАРМАЦЕВТИЧЕСКИХ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ПРЕПАРАТОВ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2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ТРЕБОВАНИЯ К АТОМНО-СИЛОВОЙ СПЕКТРОСКОПИИ </a:t>
            </a: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323850" y="1196975"/>
            <a:ext cx="8229600" cy="488791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корректировка классического решения Герца с учетом формы зонда (сферические, конические)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ограничение, связанное с глубиной проникновения зонда в исследуемый материал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Теория Герца не рассматривает </a:t>
            </a:r>
          </a:p>
          <a:p>
            <a:pPr>
              <a:buFont typeface="Wingdings 3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адгезионное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взаимодействие </a:t>
            </a:r>
          </a:p>
          <a:p>
            <a:pPr>
              <a:buFont typeface="Wingdings 3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между острием и исследуемой </a:t>
            </a:r>
          </a:p>
          <a:p>
            <a:pPr>
              <a:buFont typeface="Wingdings 3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поверхностью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Теория Герца описывает </a:t>
            </a:r>
          </a:p>
          <a:p>
            <a:pPr>
              <a:buFont typeface="Wingdings 3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взаимодействие однородных тел</a:t>
            </a:r>
          </a:p>
          <a:p>
            <a:pPr>
              <a:buFontTx/>
              <a:buChar char="-"/>
            </a:pPr>
            <a:endParaRPr lang="ru-RU" sz="2000" dirty="0" smtClean="0"/>
          </a:p>
        </p:txBody>
      </p:sp>
      <p:pic>
        <p:nvPicPr>
          <p:cNvPr id="17412" name="Picture 4" descr="Nanosurf ARTIDIS - A New Tool for Nanomechanical Tissue Diagnos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068638"/>
            <a:ext cx="360045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6398" name="Прямоугольник 28"/>
          <p:cNvSpPr>
            <a:spLocks noChangeArrowheads="1"/>
          </p:cNvSpPr>
          <p:nvPr/>
        </p:nvSpPr>
        <p:spPr bwMode="auto">
          <a:xfrm>
            <a:off x="755576" y="476672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РАЗЛИЧНЫЕ ВИДЫ ОСНОВАНИЯ  ИНДЕНТОРА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одержимое 9"/>
          <p:cNvSpPr txBox="1">
            <a:spLocks/>
          </p:cNvSpPr>
          <p:nvPr/>
        </p:nvSpPr>
        <p:spPr bwMode="auto">
          <a:xfrm>
            <a:off x="467544" y="1268760"/>
            <a:ext cx="8301608" cy="475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Индентор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цилиндрической формы радиуса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с плоским основанием</a:t>
            </a:r>
          </a:p>
          <a:p>
            <a:pPr marL="273050" lvl="0" indent="-273050" algn="just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be-BY" dirty="0" smtClean="0">
                <a:latin typeface="Arial" pitchFamily="34" charset="0"/>
                <a:cs typeface="Arial" pitchFamily="34" charset="0"/>
              </a:rPr>
              <a:t>	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Индентор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конической формы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Индентор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цилиндрической формы радиуса а с основанием сферической формы радиуса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Конусоидальный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индентор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 сферическим основанием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2267744" y="1772816"/>
          <a:ext cx="1008112" cy="628004"/>
        </p:xfrm>
        <a:graphic>
          <a:graphicData uri="http://schemas.openxmlformats.org/presentationml/2006/ole">
            <p:oleObj spid="_x0000_s72706" name="Equation" r:id="rId4" imgW="774360" imgH="482400" progId="Equation.DSMT4">
              <p:embed/>
            </p:oleObj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3707904" y="1772816"/>
          <a:ext cx="2592288" cy="648071"/>
        </p:xfrm>
        <a:graphic>
          <a:graphicData uri="http://schemas.openxmlformats.org/presentationml/2006/ole">
            <p:oleObj spid="_x0000_s72707" name="Equation" r:id="rId5" imgW="2120760" imgH="571320" progId="Equation.DSMT4">
              <p:embed/>
            </p:oleObj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4355976" y="2996952"/>
          <a:ext cx="1568450" cy="709613"/>
        </p:xfrm>
        <a:graphic>
          <a:graphicData uri="http://schemas.openxmlformats.org/presentationml/2006/ole">
            <p:oleObj spid="_x0000_s72708" name="Equation" r:id="rId6" imgW="1206360" imgH="545760" progId="Equation.DSMT4">
              <p:embed/>
            </p:oleObj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2267744" y="3140968"/>
          <a:ext cx="1543029" cy="360040"/>
        </p:xfrm>
        <a:graphic>
          <a:graphicData uri="http://schemas.openxmlformats.org/presentationml/2006/ole">
            <p:oleObj spid="_x0000_s72709" name="Equation" r:id="rId7" imgW="1143000" imgH="266400" progId="Equation.DSMT4">
              <p:embed/>
            </p:oleObj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1475656" y="4437112"/>
          <a:ext cx="1752600" cy="317500"/>
        </p:xfrm>
        <a:graphic>
          <a:graphicData uri="http://schemas.openxmlformats.org/presentationml/2006/ole">
            <p:oleObj spid="_x0000_s72710" name="Equation" r:id="rId8" imgW="1752480" imgH="317160" progId="Equation.DSMT4">
              <p:embed/>
            </p:oleObj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3779912" y="4365104"/>
          <a:ext cx="1117600" cy="457200"/>
        </p:xfrm>
        <a:graphic>
          <a:graphicData uri="http://schemas.openxmlformats.org/presentationml/2006/ole">
            <p:oleObj spid="_x0000_s72711" name="Equation" r:id="rId9" imgW="1117440" imgH="457200" progId="Equation.DSMT4">
              <p:embed/>
            </p:oleObj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5508104" y="4365104"/>
          <a:ext cx="2819400" cy="558800"/>
        </p:xfrm>
        <a:graphic>
          <a:graphicData uri="http://schemas.openxmlformats.org/presentationml/2006/ole">
            <p:oleObj spid="_x0000_s72712" name="Equation" r:id="rId10" imgW="2819160" imgH="558720" progId="Equation.DSMT4">
              <p:embed/>
            </p:oleObj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4211960" y="5445224"/>
          <a:ext cx="4432300" cy="596900"/>
        </p:xfrm>
        <a:graphic>
          <a:graphicData uri="http://schemas.openxmlformats.org/presentationml/2006/ole">
            <p:oleObj spid="_x0000_s72713" name="Equation" r:id="rId11" imgW="4431960" imgH="596880" progId="Equation.DSMT4">
              <p:embed/>
            </p:oleObj>
          </a:graphicData>
        </a:graphic>
      </p:graphicFrame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2714" name="Object 10"/>
          <p:cNvGraphicFramePr>
            <a:graphicFrameLocks noChangeAspect="1"/>
          </p:cNvGraphicFramePr>
          <p:nvPr/>
        </p:nvGraphicFramePr>
        <p:xfrm>
          <a:off x="971600" y="5517232"/>
          <a:ext cx="2933700" cy="476250"/>
        </p:xfrm>
        <a:graphic>
          <a:graphicData uri="http://schemas.openxmlformats.org/presentationml/2006/ole">
            <p:oleObj spid="_x0000_s72714" name="Equation" r:id="rId12" imgW="2959100" imgH="4953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24111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ТЕХНОЛОГИИ РЕШЕНИЯ ЗАДАЧ ДЛЯ МАТЕРИАЛОВ 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НЕУПРУГИМ И НЕЛИНЕЙНЫМ ПОВЕДЕНИЕМ 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Содержимое 2"/>
          <p:cNvSpPr txBox="1">
            <a:spLocks/>
          </p:cNvSpPr>
          <p:nvPr/>
        </p:nvSpPr>
        <p:spPr bwMode="auto">
          <a:xfrm>
            <a:off x="468313" y="2133600"/>
            <a:ext cx="82296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ru-RU" sz="2600">
              <a:latin typeface="Calibri" pitchFamily="34" charset="0"/>
            </a:endParaRPr>
          </a:p>
        </p:txBody>
      </p:sp>
      <p:sp>
        <p:nvSpPr>
          <p:cNvPr id="18437" name="Содержимое 9"/>
          <p:cNvSpPr>
            <a:spLocks noGrp="1"/>
          </p:cNvSpPr>
          <p:nvPr>
            <p:ph sz="quarter" idx="1"/>
          </p:nvPr>
        </p:nvSpPr>
        <p:spPr>
          <a:xfrm>
            <a:off x="2627784" y="1556792"/>
            <a:ext cx="6120680" cy="3815829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построение решения, используя в качестве исходных определяющие уравнения для неоднородной теории упругости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 3" pitchFamily="18" charset="2"/>
              <a:buNone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построение специальных классов фундаментальных решений, отличных от классических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 3" pitchFamily="18" charset="2"/>
              <a:buNone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модификация определенным образом решений, построенных на основе подходов классической линейной теории упругости однородных тел  </a:t>
            </a: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230112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2016224" cy="161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4907</TotalTime>
  <Words>692</Words>
  <Application>Microsoft Office PowerPoint</Application>
  <PresentationFormat>Экран (4:3)</PresentationFormat>
  <Paragraphs>385</Paragraphs>
  <Slides>18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Начальная</vt:lpstr>
      <vt:lpstr>Equation</vt:lpstr>
      <vt:lpstr>МЕХАНИКО-МАТЕМАТИЧЕСКОЕ  МОДЕЛИРОВАНИЕ ПРОЦЕССОВ ВЗАИМОДЕЙСТВИЯ  БИОЛОГИЧЕСКИХ СТРУКТУР </vt:lpstr>
      <vt:lpstr>ОСНОВНЫЕ  НАПРАВЛЕНИЯ</vt:lpstr>
      <vt:lpstr>Слайд 3</vt:lpstr>
      <vt:lpstr>ОПИСАНИЕ  СОСТОЯНИЯ  АРТЕРИЙ</vt:lpstr>
      <vt:lpstr>ВЕРОЯТНОСТНО-ДЕТЕРМИНИРОВАННЫЕ ПОДХОДЫ ДЛЯ   ОПИСАНИЯ РАЗВИТИЯ ТРУДНО ПРОГНОЗИРУЕМЫХ ЗАБОЛЕВАНИЙ (РАССЕЯНЫЙ СКЛЕРОЗ И ДР.)</vt:lpstr>
      <vt:lpstr>Слайд 6</vt:lpstr>
      <vt:lpstr>  ТРЕБОВАНИЯ К АТОМНО-СИЛОВОЙ СПЕКТРОСКОПИИ </vt:lpstr>
      <vt:lpstr>Слайд 8</vt:lpstr>
      <vt:lpstr>ТЕХНОЛОГИИ РЕШЕНИЯ ЗАДАЧ ДЛЯ МАТЕРИАЛОВ  С НЕУПРУГИМ И НЕЛИНЕЙНЫМ ПОВЕДЕНИЕМ  </vt:lpstr>
      <vt:lpstr>ДРОБНАЯ МОДЕЛЬ ВЯЗКОУПРУГОГО ПОВЕДЕНИЯ МАТЕРИАЛА  НА ОСНОВЕ ПРИНЦИПА  ВОЛЬТЕРА</vt:lpstr>
      <vt:lpstr>ПЕРЕХОД  К  ПРОИЗВОДНЫМ  ДРОБНОГО  ПОРЯДКА</vt:lpstr>
      <vt:lpstr>Слайд 12</vt:lpstr>
      <vt:lpstr>ИССЛЕДОВАНИЕ   УПРУГИХ  СВОЙСТВ  ЭРИТРОЦИТОВ </vt:lpstr>
      <vt:lpstr>Слайд 14</vt:lpstr>
      <vt:lpstr>ЗНАЧЕНИЕ МОДУЛЯ УПРУГОСТИ ЭРИТРОЦИТОВ ПАЦИЕНТОВ ДО И ПОСЛЕ ЛЕЧЕНИЯ</vt:lpstr>
      <vt:lpstr>Слайд 16</vt:lpstr>
      <vt:lpstr>ГРАФИКИ ЗАВИСИМОСТИ МОДУЛЯ УПРУГОСТИ ОТ ВРЕМЕНИ</vt:lpstr>
      <vt:lpstr>Слайд 18</vt:lpstr>
    </vt:vector>
  </TitlesOfParts>
  <Company>BSU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физико-механических свойств биологических объектов</dc:title>
  <dc:creator>Romanova Natalie S.</dc:creator>
  <cp:lastModifiedBy>Romanova Natalie S.</cp:lastModifiedBy>
  <cp:revision>245</cp:revision>
  <dcterms:created xsi:type="dcterms:W3CDTF">2013-10-23T06:42:04Z</dcterms:created>
  <dcterms:modified xsi:type="dcterms:W3CDTF">2015-05-06T14:08:26Z</dcterms:modified>
</cp:coreProperties>
</file>